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Lst>
  <p:notesMasterIdLst>
    <p:notesMasterId r:id="rId56"/>
  </p:notesMasterIdLst>
  <p:sldIdLst>
    <p:sldId id="259" r:id="rId5"/>
    <p:sldId id="305" r:id="rId6"/>
    <p:sldId id="306" r:id="rId7"/>
    <p:sldId id="307" r:id="rId8"/>
    <p:sldId id="308" r:id="rId9"/>
    <p:sldId id="318" r:id="rId10"/>
    <p:sldId id="311" r:id="rId11"/>
    <p:sldId id="316" r:id="rId12"/>
    <p:sldId id="314" r:id="rId13"/>
    <p:sldId id="315" r:id="rId14"/>
    <p:sldId id="312" r:id="rId15"/>
    <p:sldId id="260" r:id="rId16"/>
    <p:sldId id="261" r:id="rId17"/>
    <p:sldId id="264" r:id="rId18"/>
    <p:sldId id="265" r:id="rId19"/>
    <p:sldId id="266" r:id="rId20"/>
    <p:sldId id="267" r:id="rId21"/>
    <p:sldId id="262" r:id="rId22"/>
    <p:sldId id="271" r:id="rId23"/>
    <p:sldId id="263" r:id="rId24"/>
    <p:sldId id="268" r:id="rId25"/>
    <p:sldId id="269" r:id="rId26"/>
    <p:sldId id="270"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320"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9" r:id="rId55"/>
  </p:sldIdLst>
  <p:sldSz cx="9144000" cy="6858000" type="screen4x3"/>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jeRVwrv/WLM+vZJDLqFKp3oglD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1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1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1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1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5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535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1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2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2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2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2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2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2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2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2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5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0407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3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3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3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3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3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3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3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3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3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5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541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3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4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4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4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p4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p5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60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0"/>
        <p:cNvGrpSpPr/>
        <p:nvPr/>
      </p:nvGrpSpPr>
      <p:grpSpPr>
        <a:xfrm>
          <a:off x="0" y="0"/>
          <a:ext cx="0" cy="0"/>
          <a:chOff x="0" y="0"/>
          <a:chExt cx="0" cy="0"/>
        </a:xfrm>
      </p:grpSpPr>
      <p:sp>
        <p:nvSpPr>
          <p:cNvPr id="51" name="Google Shape;51;p7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2"/>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72"/>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72"/>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72"/>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72"/>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72"/>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4"/>
        <p:cNvGrpSpPr/>
        <p:nvPr/>
      </p:nvGrpSpPr>
      <p:grpSpPr>
        <a:xfrm>
          <a:off x="0" y="0"/>
          <a:ext cx="0" cy="0"/>
          <a:chOff x="0" y="0"/>
          <a:chExt cx="0" cy="0"/>
        </a:xfrm>
      </p:grpSpPr>
      <p:sp>
        <p:nvSpPr>
          <p:cNvPr id="65" name="Google Shape;65;p7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3"/>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7"/>
        <p:cNvGrpSpPr/>
        <p:nvPr/>
      </p:nvGrpSpPr>
      <p:grpSpPr>
        <a:xfrm>
          <a:off x="0" y="0"/>
          <a:ext cx="0" cy="0"/>
          <a:chOff x="0" y="0"/>
          <a:chExt cx="0" cy="0"/>
        </a:xfrm>
      </p:grpSpPr>
      <p:sp>
        <p:nvSpPr>
          <p:cNvPr id="68" name="Google Shape;68;p7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4"/>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7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6"/>
        <p:cNvGrpSpPr/>
        <p:nvPr/>
      </p:nvGrpSpPr>
      <p:grpSpPr>
        <a:xfrm>
          <a:off x="0" y="0"/>
          <a:ext cx="0" cy="0"/>
          <a:chOff x="0" y="0"/>
          <a:chExt cx="0" cy="0"/>
        </a:xfrm>
      </p:grpSpPr>
      <p:sp>
        <p:nvSpPr>
          <p:cNvPr id="77" name="Google Shape;77;p77"/>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8"/>
        <p:cNvGrpSpPr/>
        <p:nvPr/>
      </p:nvGrpSpPr>
      <p:grpSpPr>
        <a:xfrm>
          <a:off x="0" y="0"/>
          <a:ext cx="0" cy="0"/>
          <a:chOff x="0" y="0"/>
          <a:chExt cx="0" cy="0"/>
        </a:xfrm>
      </p:grpSpPr>
      <p:sp>
        <p:nvSpPr>
          <p:cNvPr id="79" name="Google Shape;79;p7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78"/>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2" name="Google Shape;82;p78"/>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3"/>
        <p:cNvGrpSpPr/>
        <p:nvPr/>
      </p:nvGrpSpPr>
      <p:grpSpPr>
        <a:xfrm>
          <a:off x="0" y="0"/>
          <a:ext cx="0" cy="0"/>
          <a:chOff x="0" y="0"/>
          <a:chExt cx="0" cy="0"/>
        </a:xfrm>
      </p:grpSpPr>
      <p:sp>
        <p:nvSpPr>
          <p:cNvPr id="84" name="Google Shape;84;p7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79"/>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6" name="Google Shape;86;p7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7" name="Google Shape;87;p79"/>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8"/>
        <p:cNvGrpSpPr/>
        <p:nvPr/>
      </p:nvGrpSpPr>
      <p:grpSpPr>
        <a:xfrm>
          <a:off x="0" y="0"/>
          <a:ext cx="0" cy="0"/>
          <a:chOff x="0" y="0"/>
          <a:chExt cx="0" cy="0"/>
        </a:xfrm>
      </p:grpSpPr>
      <p:sp>
        <p:nvSpPr>
          <p:cNvPr id="89" name="Google Shape;89;p8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1" name="Google Shape;91;p8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2" name="Google Shape;92;p80"/>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3"/>
        <p:cNvGrpSpPr/>
        <p:nvPr/>
      </p:nvGrpSpPr>
      <p:grpSpPr>
        <a:xfrm>
          <a:off x="0" y="0"/>
          <a:ext cx="0" cy="0"/>
          <a:chOff x="0" y="0"/>
          <a:chExt cx="0" cy="0"/>
        </a:xfrm>
      </p:grpSpPr>
      <p:sp>
        <p:nvSpPr>
          <p:cNvPr id="94" name="Google Shape;94;p8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1"/>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6" name="Google Shape;96;p81"/>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7"/>
        <p:cNvGrpSpPr/>
        <p:nvPr/>
      </p:nvGrpSpPr>
      <p:grpSpPr>
        <a:xfrm>
          <a:off x="0" y="0"/>
          <a:ext cx="0" cy="0"/>
          <a:chOff x="0" y="0"/>
          <a:chExt cx="0" cy="0"/>
        </a:xfrm>
      </p:grpSpPr>
      <p:sp>
        <p:nvSpPr>
          <p:cNvPr id="18" name="Google Shape;18;p6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4"/>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 name="Google Shape;20;p64"/>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7"/>
        <p:cNvGrpSpPr/>
        <p:nvPr/>
      </p:nvGrpSpPr>
      <p:grpSpPr>
        <a:xfrm>
          <a:off x="0" y="0"/>
          <a:ext cx="0" cy="0"/>
          <a:chOff x="0" y="0"/>
          <a:chExt cx="0" cy="0"/>
        </a:xfrm>
      </p:grpSpPr>
      <p:sp>
        <p:nvSpPr>
          <p:cNvPr id="98" name="Google Shape;98;p8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8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8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1" name="Google Shape;101;p82"/>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82"/>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3"/>
        <p:cNvGrpSpPr/>
        <p:nvPr/>
      </p:nvGrpSpPr>
      <p:grpSpPr>
        <a:xfrm>
          <a:off x="0" y="0"/>
          <a:ext cx="0" cy="0"/>
          <a:chOff x="0" y="0"/>
          <a:chExt cx="0" cy="0"/>
        </a:xfrm>
      </p:grpSpPr>
      <p:sp>
        <p:nvSpPr>
          <p:cNvPr id="104" name="Google Shape;104;p8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83"/>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83"/>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83"/>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83"/>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83"/>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83"/>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7"/>
        <p:cNvGrpSpPr/>
        <p:nvPr/>
      </p:nvGrpSpPr>
      <p:grpSpPr>
        <a:xfrm>
          <a:off x="0" y="0"/>
          <a:ext cx="0" cy="0"/>
          <a:chOff x="0" y="0"/>
          <a:chExt cx="0" cy="0"/>
        </a:xfrm>
      </p:grpSpPr>
      <p:sp>
        <p:nvSpPr>
          <p:cNvPr id="118" name="Google Shape;118;p8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84"/>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0"/>
        <p:cNvGrpSpPr/>
        <p:nvPr/>
      </p:nvGrpSpPr>
      <p:grpSpPr>
        <a:xfrm>
          <a:off x="0" y="0"/>
          <a:ext cx="0" cy="0"/>
          <a:chOff x="0" y="0"/>
          <a:chExt cx="0" cy="0"/>
        </a:xfrm>
      </p:grpSpPr>
      <p:sp>
        <p:nvSpPr>
          <p:cNvPr id="121" name="Google Shape;121;p8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85"/>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3"/>
        <p:cNvGrpSpPr/>
        <p:nvPr/>
      </p:nvGrpSpPr>
      <p:grpSpPr>
        <a:xfrm>
          <a:off x="0" y="0"/>
          <a:ext cx="0" cy="0"/>
          <a:chOff x="0" y="0"/>
          <a:chExt cx="0" cy="0"/>
        </a:xfrm>
      </p:grpSpPr>
      <p:sp>
        <p:nvSpPr>
          <p:cNvPr id="124" name="Google Shape;124;p8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86"/>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6" name="Google Shape;126;p86"/>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8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9"/>
        <p:cNvGrpSpPr/>
        <p:nvPr/>
      </p:nvGrpSpPr>
      <p:grpSpPr>
        <a:xfrm>
          <a:off x="0" y="0"/>
          <a:ext cx="0" cy="0"/>
          <a:chOff x="0" y="0"/>
          <a:chExt cx="0" cy="0"/>
        </a:xfrm>
      </p:grpSpPr>
      <p:sp>
        <p:nvSpPr>
          <p:cNvPr id="130" name="Google Shape;130;p88"/>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1"/>
        <p:cNvGrpSpPr/>
        <p:nvPr/>
      </p:nvGrpSpPr>
      <p:grpSpPr>
        <a:xfrm>
          <a:off x="0" y="0"/>
          <a:ext cx="0" cy="0"/>
          <a:chOff x="0" y="0"/>
          <a:chExt cx="0" cy="0"/>
        </a:xfrm>
      </p:grpSpPr>
      <p:sp>
        <p:nvSpPr>
          <p:cNvPr id="132" name="Google Shape;132;p8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8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4" name="Google Shape;134;p89"/>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5" name="Google Shape;135;p89"/>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6"/>
        <p:cNvGrpSpPr/>
        <p:nvPr/>
      </p:nvGrpSpPr>
      <p:grpSpPr>
        <a:xfrm>
          <a:off x="0" y="0"/>
          <a:ext cx="0" cy="0"/>
          <a:chOff x="0" y="0"/>
          <a:chExt cx="0" cy="0"/>
        </a:xfrm>
      </p:grpSpPr>
      <p:sp>
        <p:nvSpPr>
          <p:cNvPr id="137" name="Google Shape;137;p9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90"/>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9" name="Google Shape;139;p9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0" name="Google Shape;140;p90"/>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6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1"/>
        <p:cNvGrpSpPr/>
        <p:nvPr/>
      </p:nvGrpSpPr>
      <p:grpSpPr>
        <a:xfrm>
          <a:off x="0" y="0"/>
          <a:ext cx="0" cy="0"/>
          <a:chOff x="0" y="0"/>
          <a:chExt cx="0" cy="0"/>
        </a:xfrm>
      </p:grpSpPr>
      <p:sp>
        <p:nvSpPr>
          <p:cNvPr id="142" name="Google Shape;142;p9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9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4" name="Google Shape;144;p9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5" name="Google Shape;145;p91"/>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6"/>
        <p:cNvGrpSpPr/>
        <p:nvPr/>
      </p:nvGrpSpPr>
      <p:grpSpPr>
        <a:xfrm>
          <a:off x="0" y="0"/>
          <a:ext cx="0" cy="0"/>
          <a:chOff x="0" y="0"/>
          <a:chExt cx="0" cy="0"/>
        </a:xfrm>
      </p:grpSpPr>
      <p:sp>
        <p:nvSpPr>
          <p:cNvPr id="147" name="Google Shape;147;p9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92"/>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9" name="Google Shape;149;p92"/>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0"/>
        <p:cNvGrpSpPr/>
        <p:nvPr/>
      </p:nvGrpSpPr>
      <p:grpSpPr>
        <a:xfrm>
          <a:off x="0" y="0"/>
          <a:ext cx="0" cy="0"/>
          <a:chOff x="0" y="0"/>
          <a:chExt cx="0" cy="0"/>
        </a:xfrm>
      </p:grpSpPr>
      <p:sp>
        <p:nvSpPr>
          <p:cNvPr id="151" name="Google Shape;151;p9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93"/>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93"/>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4" name="Google Shape;154;p93"/>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5" name="Google Shape;155;p93"/>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6"/>
        <p:cNvGrpSpPr/>
        <p:nvPr/>
      </p:nvGrpSpPr>
      <p:grpSpPr>
        <a:xfrm>
          <a:off x="0" y="0"/>
          <a:ext cx="0" cy="0"/>
          <a:chOff x="0" y="0"/>
          <a:chExt cx="0" cy="0"/>
        </a:xfrm>
      </p:grpSpPr>
      <p:sp>
        <p:nvSpPr>
          <p:cNvPr id="157" name="Google Shape;157;p9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94"/>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9" name="Google Shape;159;p94"/>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0" name="Google Shape;160;p94"/>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1" name="Google Shape;161;p94"/>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94"/>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3" name="Google Shape;163;p94"/>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9"/>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0"/>
        <p:cNvGrpSpPr/>
        <p:nvPr/>
      </p:nvGrpSpPr>
      <p:grpSpPr>
        <a:xfrm>
          <a:off x="0" y="0"/>
          <a:ext cx="0" cy="0"/>
          <a:chOff x="0" y="0"/>
          <a:chExt cx="0" cy="0"/>
        </a:xfrm>
      </p:grpSpPr>
      <p:sp>
        <p:nvSpPr>
          <p:cNvPr id="171" name="Google Shape;171;p9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95"/>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3"/>
        <p:cNvGrpSpPr/>
        <p:nvPr/>
      </p:nvGrpSpPr>
      <p:grpSpPr>
        <a:xfrm>
          <a:off x="0" y="0"/>
          <a:ext cx="0" cy="0"/>
          <a:chOff x="0" y="0"/>
          <a:chExt cx="0" cy="0"/>
        </a:xfrm>
      </p:grpSpPr>
      <p:sp>
        <p:nvSpPr>
          <p:cNvPr id="174" name="Google Shape;174;p9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96"/>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76"/>
        <p:cNvGrpSpPr/>
        <p:nvPr/>
      </p:nvGrpSpPr>
      <p:grpSpPr>
        <a:xfrm>
          <a:off x="0" y="0"/>
          <a:ext cx="0" cy="0"/>
          <a:chOff x="0" y="0"/>
          <a:chExt cx="0" cy="0"/>
        </a:xfrm>
      </p:grpSpPr>
      <p:sp>
        <p:nvSpPr>
          <p:cNvPr id="177" name="Google Shape;177;p9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97"/>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9" name="Google Shape;179;p97"/>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9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82"/>
        <p:cNvGrpSpPr/>
        <p:nvPr/>
      </p:nvGrpSpPr>
      <p:grpSpPr>
        <a:xfrm>
          <a:off x="0" y="0"/>
          <a:ext cx="0" cy="0"/>
          <a:chOff x="0" y="0"/>
          <a:chExt cx="0" cy="0"/>
        </a:xfrm>
      </p:grpSpPr>
      <p:sp>
        <p:nvSpPr>
          <p:cNvPr id="183" name="Google Shape;183;p99"/>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3"/>
        <p:cNvGrpSpPr/>
        <p:nvPr/>
      </p:nvGrpSpPr>
      <p:grpSpPr>
        <a:xfrm>
          <a:off x="0" y="0"/>
          <a:ext cx="0" cy="0"/>
          <a:chOff x="0" y="0"/>
          <a:chExt cx="0" cy="0"/>
        </a:xfrm>
      </p:grpSpPr>
      <p:sp>
        <p:nvSpPr>
          <p:cNvPr id="24" name="Google Shape;24;p66"/>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84"/>
        <p:cNvGrpSpPr/>
        <p:nvPr/>
      </p:nvGrpSpPr>
      <p:grpSpPr>
        <a:xfrm>
          <a:off x="0" y="0"/>
          <a:ext cx="0" cy="0"/>
          <a:chOff x="0" y="0"/>
          <a:chExt cx="0" cy="0"/>
        </a:xfrm>
      </p:grpSpPr>
      <p:sp>
        <p:nvSpPr>
          <p:cNvPr id="185" name="Google Shape;185;p10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10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7" name="Google Shape;187;p100"/>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8" name="Google Shape;188;p100"/>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89"/>
        <p:cNvGrpSpPr/>
        <p:nvPr/>
      </p:nvGrpSpPr>
      <p:grpSpPr>
        <a:xfrm>
          <a:off x="0" y="0"/>
          <a:ext cx="0" cy="0"/>
          <a:chOff x="0" y="0"/>
          <a:chExt cx="0" cy="0"/>
        </a:xfrm>
      </p:grpSpPr>
      <p:sp>
        <p:nvSpPr>
          <p:cNvPr id="190" name="Google Shape;190;p10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01"/>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2" name="Google Shape;192;p10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3" name="Google Shape;193;p101"/>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94"/>
        <p:cNvGrpSpPr/>
        <p:nvPr/>
      </p:nvGrpSpPr>
      <p:grpSpPr>
        <a:xfrm>
          <a:off x="0" y="0"/>
          <a:ext cx="0" cy="0"/>
          <a:chOff x="0" y="0"/>
          <a:chExt cx="0" cy="0"/>
        </a:xfrm>
      </p:grpSpPr>
      <p:sp>
        <p:nvSpPr>
          <p:cNvPr id="195" name="Google Shape;195;p10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0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7" name="Google Shape;197;p10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8" name="Google Shape;198;p102"/>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99"/>
        <p:cNvGrpSpPr/>
        <p:nvPr/>
      </p:nvGrpSpPr>
      <p:grpSpPr>
        <a:xfrm>
          <a:off x="0" y="0"/>
          <a:ext cx="0" cy="0"/>
          <a:chOff x="0" y="0"/>
          <a:chExt cx="0" cy="0"/>
        </a:xfrm>
      </p:grpSpPr>
      <p:sp>
        <p:nvSpPr>
          <p:cNvPr id="200" name="Google Shape;200;p10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103"/>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2" name="Google Shape;202;p103"/>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03"/>
        <p:cNvGrpSpPr/>
        <p:nvPr/>
      </p:nvGrpSpPr>
      <p:grpSpPr>
        <a:xfrm>
          <a:off x="0" y="0"/>
          <a:ext cx="0" cy="0"/>
          <a:chOff x="0" y="0"/>
          <a:chExt cx="0" cy="0"/>
        </a:xfrm>
      </p:grpSpPr>
      <p:sp>
        <p:nvSpPr>
          <p:cNvPr id="204" name="Google Shape;204;p10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04"/>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104"/>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104"/>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8" name="Google Shape;208;p104"/>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09"/>
        <p:cNvGrpSpPr/>
        <p:nvPr/>
      </p:nvGrpSpPr>
      <p:grpSpPr>
        <a:xfrm>
          <a:off x="0" y="0"/>
          <a:ext cx="0" cy="0"/>
          <a:chOff x="0" y="0"/>
          <a:chExt cx="0" cy="0"/>
        </a:xfrm>
      </p:grpSpPr>
      <p:sp>
        <p:nvSpPr>
          <p:cNvPr id="210" name="Google Shape;210;p105"/>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105"/>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105"/>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3" name="Google Shape;213;p105"/>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4" name="Google Shape;214;p105"/>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105"/>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105"/>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7"/>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67"/>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67"/>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0"/>
        <p:cNvGrpSpPr/>
        <p:nvPr/>
      </p:nvGrpSpPr>
      <p:grpSpPr>
        <a:xfrm>
          <a:off x="0" y="0"/>
          <a:ext cx="0" cy="0"/>
          <a:chOff x="0" y="0"/>
          <a:chExt cx="0" cy="0"/>
        </a:xfrm>
      </p:grpSpPr>
      <p:sp>
        <p:nvSpPr>
          <p:cNvPr id="31" name="Google Shape;31;p6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8"/>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6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68"/>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5"/>
        <p:cNvGrpSpPr/>
        <p:nvPr/>
      </p:nvGrpSpPr>
      <p:grpSpPr>
        <a:xfrm>
          <a:off x="0" y="0"/>
          <a:ext cx="0" cy="0"/>
          <a:chOff x="0" y="0"/>
          <a:chExt cx="0" cy="0"/>
        </a:xfrm>
      </p:grpSpPr>
      <p:sp>
        <p:nvSpPr>
          <p:cNvPr id="36" name="Google Shape;36;p6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9"/>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6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69"/>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0"/>
        <p:cNvGrpSpPr/>
        <p:nvPr/>
      </p:nvGrpSpPr>
      <p:grpSpPr>
        <a:xfrm>
          <a:off x="0" y="0"/>
          <a:ext cx="0" cy="0"/>
          <a:chOff x="0" y="0"/>
          <a:chExt cx="0" cy="0"/>
        </a:xfrm>
      </p:grpSpPr>
      <p:sp>
        <p:nvSpPr>
          <p:cNvPr id="41" name="Google Shape;41;p7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0"/>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70"/>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4"/>
        <p:cNvGrpSpPr/>
        <p:nvPr/>
      </p:nvGrpSpPr>
      <p:grpSpPr>
        <a:xfrm>
          <a:off x="0" y="0"/>
          <a:ext cx="0" cy="0"/>
          <a:chOff x="0" y="0"/>
          <a:chExt cx="0" cy="0"/>
        </a:xfrm>
      </p:grpSpPr>
      <p:sp>
        <p:nvSpPr>
          <p:cNvPr id="45" name="Google Shape;45;p7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1"/>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71"/>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71"/>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71"/>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54"/>
          <p:cNvSpPr/>
          <p:nvPr/>
        </p:nvSpPr>
        <p:spPr>
          <a:xfrm>
            <a:off x="457200" y="6245280"/>
            <a:ext cx="2132280" cy="474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54"/>
          <p:cNvSpPr/>
          <p:nvPr/>
        </p:nvSpPr>
        <p:spPr>
          <a:xfrm>
            <a:off x="3124080" y="6245280"/>
            <a:ext cx="2894040" cy="474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5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54"/>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Google Shape;59;p56"/>
          <p:cNvSpPr/>
          <p:nvPr/>
        </p:nvSpPr>
        <p:spPr>
          <a:xfrm>
            <a:off x="457200" y="6245280"/>
            <a:ext cx="2132280" cy="474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6"/>
          <p:cNvSpPr/>
          <p:nvPr/>
        </p:nvSpPr>
        <p:spPr>
          <a:xfrm>
            <a:off x="3124080" y="6245280"/>
            <a:ext cx="2894040" cy="474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2" name="Google Shape;62;p56"/>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
        <p:cNvGrpSpPr/>
        <p:nvPr/>
      </p:nvGrpSpPr>
      <p:grpSpPr>
        <a:xfrm>
          <a:off x="0" y="0"/>
          <a:ext cx="0" cy="0"/>
          <a:chOff x="0" y="0"/>
          <a:chExt cx="0" cy="0"/>
        </a:xfrm>
      </p:grpSpPr>
      <p:sp>
        <p:nvSpPr>
          <p:cNvPr id="112" name="Google Shape;112;p58"/>
          <p:cNvSpPr/>
          <p:nvPr/>
        </p:nvSpPr>
        <p:spPr>
          <a:xfrm>
            <a:off x="457200" y="6245280"/>
            <a:ext cx="2132280" cy="474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8"/>
          <p:cNvSpPr/>
          <p:nvPr/>
        </p:nvSpPr>
        <p:spPr>
          <a:xfrm>
            <a:off x="3124080" y="6245280"/>
            <a:ext cx="2894040" cy="474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8"/>
          <p:cNvSpPr txBox="1">
            <a:spLocks noGrp="1"/>
          </p:cNvSpPr>
          <p:nvPr>
            <p:ph type="title"/>
          </p:nvPr>
        </p:nvSpPr>
        <p:spPr>
          <a:xfrm>
            <a:off x="457200" y="273240"/>
            <a:ext cx="8228880" cy="1145160"/>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5" name="Google Shape;115;p58"/>
          <p:cNvSpPr txBox="1">
            <a:spLocks noGrp="1"/>
          </p:cNvSpPr>
          <p:nvPr>
            <p:ph type="body" idx="1"/>
          </p:nvPr>
        </p:nvSpPr>
        <p:spPr>
          <a:xfrm>
            <a:off x="457200" y="1604520"/>
            <a:ext cx="8228880" cy="39769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4"/>
        <p:cNvGrpSpPr/>
        <p:nvPr/>
      </p:nvGrpSpPr>
      <p:grpSpPr>
        <a:xfrm>
          <a:off x="0" y="0"/>
          <a:ext cx="0" cy="0"/>
          <a:chOff x="0" y="0"/>
          <a:chExt cx="0" cy="0"/>
        </a:xfrm>
      </p:grpSpPr>
      <p:sp>
        <p:nvSpPr>
          <p:cNvPr id="165" name="Google Shape;165;p60"/>
          <p:cNvSpPr/>
          <p:nvPr/>
        </p:nvSpPr>
        <p:spPr>
          <a:xfrm>
            <a:off x="457200" y="6245280"/>
            <a:ext cx="2132280" cy="474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0"/>
          <p:cNvSpPr/>
          <p:nvPr/>
        </p:nvSpPr>
        <p:spPr>
          <a:xfrm>
            <a:off x="3124080" y="6245280"/>
            <a:ext cx="2894040" cy="474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68" name="Google Shape;168;p60"/>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lOJtgB2WQ0&amp;ab_channel=SAEestiKunstimuuseum" TargetMode="External"/><Relationship Id="rId2" Type="http://schemas.openxmlformats.org/officeDocument/2006/relationships/hyperlink" Target="https://kultuur.err.ee/1608966481/nigulistes-avati-naitus-michel-sittow-pohjas-altariteraablid-kahekones"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sMMpaUFnw&amp;ab_channel=RickSteves%27Europ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5JIUnMkBykE&amp;ab_channel=VisionVideo"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Dg0IyGUVXaQ&amp;ab_channel=snakeBISHOP"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hyperlink" Target="https://www.youtube.com/watch?v=4kZH-O0XKp0&amp;ab_channel=VisualFeas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youtu.be/Ly2-n1KqNko?t=29"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kultuur.err.ee/1609073735/kuraator-michel-sittowi-jaljed-on-praegugi-tallinna-linnaruumis-nahtavad" TargetMode="External"/><Relationship Id="rId2" Type="http://schemas.openxmlformats.org/officeDocument/2006/relationships/hyperlink" Target="https://et.wikipedia.org/wiki/Michel_Sittow" TargetMode="External"/><Relationship Id="rId1" Type="http://schemas.openxmlformats.org/officeDocument/2006/relationships/slideLayout" Target="../slideLayouts/slideLayout25.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1"/>
        <p:cNvGrpSpPr/>
        <p:nvPr/>
      </p:nvGrpSpPr>
      <p:grpSpPr>
        <a:xfrm>
          <a:off x="0" y="0"/>
          <a:ext cx="0" cy="0"/>
          <a:chOff x="0" y="0"/>
          <a:chExt cx="0" cy="0"/>
        </a:xfrm>
      </p:grpSpPr>
      <p:sp>
        <p:nvSpPr>
          <p:cNvPr id="242" name="Google Shape;242;p4"/>
          <p:cNvSpPr/>
          <p:nvPr/>
        </p:nvSpPr>
        <p:spPr>
          <a:xfrm>
            <a:off x="685800" y="1503485"/>
            <a:ext cx="7770960" cy="2095435"/>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3600" b="0" i="0" u="none" strike="noStrike" cap="none" dirty="0">
                <a:solidFill>
                  <a:srgbClr val="000000"/>
                </a:solidFill>
                <a:latin typeface="Georgia"/>
                <a:ea typeface="Georgia"/>
                <a:cs typeface="Georgia"/>
                <a:sym typeface="Georgia"/>
              </a:rPr>
              <a:t>Renessanss I</a:t>
            </a:r>
            <a:r>
              <a:rPr lang="et-EE" sz="1800" b="0" i="0" u="none" strike="noStrike" cap="none" dirty="0">
                <a:latin typeface="Arial"/>
                <a:ea typeface="Arial"/>
                <a:cs typeface="Arial"/>
                <a:sym typeface="Arial"/>
              </a:rPr>
              <a:t/>
            </a:r>
            <a:br>
              <a:rPr lang="et-EE" sz="1800" b="0" i="0" u="none" strike="noStrike" cap="none" dirty="0">
                <a:latin typeface="Arial"/>
                <a:ea typeface="Arial"/>
                <a:cs typeface="Arial"/>
                <a:sym typeface="Arial"/>
              </a:rPr>
            </a:br>
            <a:r>
              <a:rPr lang="et-EE" sz="2400" b="0" i="0" u="none" strike="noStrike" cap="none" dirty="0" err="1" smtClean="0">
                <a:solidFill>
                  <a:srgbClr val="000000"/>
                </a:solidFill>
                <a:latin typeface="Georgia"/>
                <a:ea typeface="Georgia"/>
                <a:cs typeface="Georgia"/>
                <a:sym typeface="Georgia"/>
              </a:rPr>
              <a:t>protorenessanss</a:t>
            </a:r>
            <a:endParaRPr sz="24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endParaRPr sz="24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endParaRPr sz="24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t-EE" sz="2400" b="0" i="0" u="none" strike="noStrike" cap="none" dirty="0">
                <a:solidFill>
                  <a:srgbClr val="000000"/>
                </a:solidFill>
                <a:latin typeface="Georgia"/>
                <a:ea typeface="Georgia"/>
                <a:cs typeface="Georgia"/>
                <a:sym typeface="Georgia"/>
              </a:rPr>
              <a:t>Heie Marie </a:t>
            </a:r>
            <a:r>
              <a:rPr lang="et-EE" sz="2400" b="0" i="0" u="none" strike="noStrike" cap="none" dirty="0" err="1">
                <a:solidFill>
                  <a:srgbClr val="000000"/>
                </a:solidFill>
                <a:latin typeface="Georgia"/>
                <a:ea typeface="Georgia"/>
                <a:cs typeface="Georgia"/>
                <a:sym typeface="Georgia"/>
              </a:rPr>
              <a:t>Treier</a:t>
            </a:r>
            <a:endParaRPr sz="2400" b="0" i="0" u="none" strike="noStrike" cap="none" dirty="0">
              <a:latin typeface="Arial"/>
              <a:ea typeface="Arial"/>
              <a:cs typeface="Arial"/>
              <a:sym typeface="Arial"/>
            </a:endParaRPr>
          </a:p>
        </p:txBody>
      </p:sp>
      <p:sp>
        <p:nvSpPr>
          <p:cNvPr id="243" name="Google Shape;243;p4"/>
          <p:cNvSpPr/>
          <p:nvPr/>
        </p:nvSpPr>
        <p:spPr>
          <a:xfrm>
            <a:off x="1371600" y="4941720"/>
            <a:ext cx="6399360" cy="6955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t-EE" sz="1800" b="0" i="0" u="none" strike="noStrike" cap="none" dirty="0" smtClean="0">
                <a:solidFill>
                  <a:srgbClr val="000000"/>
                </a:solidFill>
                <a:latin typeface="Georgia"/>
                <a:ea typeface="Georgia"/>
                <a:cs typeface="Georgia"/>
                <a:sym typeface="Georgia"/>
              </a:rPr>
              <a:t>Kadrina, 28. september </a:t>
            </a:r>
            <a:r>
              <a:rPr lang="et-EE" sz="1800" b="0" i="0" u="none" strike="noStrike" cap="none" dirty="0">
                <a:solidFill>
                  <a:srgbClr val="000000"/>
                </a:solidFill>
                <a:latin typeface="Georgia"/>
                <a:ea typeface="Georgia"/>
                <a:cs typeface="Georgia"/>
                <a:sym typeface="Georgia"/>
              </a:rPr>
              <a:t>2023</a:t>
            </a:r>
            <a:endParaRPr sz="1800" b="0" i="0" u="none" strike="noStrike" cap="none" dirty="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iks Sittow mõj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45" y="611676"/>
            <a:ext cx="8426952" cy="562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50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569001"/>
            <a:ext cx="8229240" cy="553998"/>
          </a:xfrm>
        </p:spPr>
        <p:txBody>
          <a:bodyPr/>
          <a:lstStyle/>
          <a:p>
            <a:pPr algn="ctr"/>
            <a:r>
              <a:rPr lang="et-EE" dirty="0" smtClean="0">
                <a:latin typeface="Georgia" panose="02040502050405020303" pitchFamily="18" charset="0"/>
              </a:rPr>
              <a:t>Näitus „</a:t>
            </a:r>
            <a:r>
              <a:rPr lang="et-EE" dirty="0" err="1" smtClean="0">
                <a:latin typeface="Georgia" panose="02040502050405020303" pitchFamily="18" charset="0"/>
              </a:rPr>
              <a:t>Michel</a:t>
            </a:r>
            <a:r>
              <a:rPr lang="et-EE" dirty="0" smtClean="0">
                <a:latin typeface="Georgia" panose="02040502050405020303" pitchFamily="18" charset="0"/>
              </a:rPr>
              <a:t> </a:t>
            </a:r>
            <a:r>
              <a:rPr lang="et-EE" dirty="0" err="1" smtClean="0">
                <a:latin typeface="Georgia" panose="02040502050405020303" pitchFamily="18" charset="0"/>
              </a:rPr>
              <a:t>Sittow</a:t>
            </a:r>
            <a:r>
              <a:rPr lang="et-EE" dirty="0" smtClean="0">
                <a:latin typeface="Georgia" panose="02040502050405020303" pitchFamily="18" charset="0"/>
              </a:rPr>
              <a:t> Põhjas? </a:t>
            </a:r>
            <a:r>
              <a:rPr lang="et-EE" dirty="0" err="1" smtClean="0">
                <a:latin typeface="Georgia" panose="02040502050405020303" pitchFamily="18" charset="0"/>
              </a:rPr>
              <a:t>Altariretaablid</a:t>
            </a:r>
            <a:r>
              <a:rPr lang="et-EE" dirty="0" smtClean="0">
                <a:latin typeface="Georgia" panose="02040502050405020303" pitchFamily="18" charset="0"/>
              </a:rPr>
              <a:t> kahekõnes“ </a:t>
            </a:r>
            <a:br>
              <a:rPr lang="et-EE" dirty="0" smtClean="0">
                <a:latin typeface="Georgia" panose="02040502050405020303" pitchFamily="18" charset="0"/>
              </a:rPr>
            </a:br>
            <a:r>
              <a:rPr lang="et-EE" dirty="0" smtClean="0">
                <a:latin typeface="Georgia" panose="02040502050405020303" pitchFamily="18" charset="0"/>
              </a:rPr>
              <a:t>Eesti Kunstimuuseumis Niguliste kirikus </a:t>
            </a:r>
            <a:r>
              <a:rPr lang="et-EE" dirty="0">
                <a:latin typeface="Georgia" panose="02040502050405020303" pitchFamily="18" charset="0"/>
              </a:rPr>
              <a:t>04.05.2023 – 05.11.2023</a:t>
            </a:r>
            <a:endParaRPr lang="et-EE" dirty="0">
              <a:latin typeface="Georgia" panose="02040502050405020303" pitchFamily="18" charset="0"/>
            </a:endParaRPr>
          </a:p>
        </p:txBody>
      </p:sp>
      <p:sp>
        <p:nvSpPr>
          <p:cNvPr id="3" name="Teksti kohatäide 2"/>
          <p:cNvSpPr>
            <a:spLocks noGrp="1"/>
          </p:cNvSpPr>
          <p:nvPr>
            <p:ph type="body" idx="1"/>
          </p:nvPr>
        </p:nvSpPr>
        <p:spPr>
          <a:xfrm>
            <a:off x="-7294056" y="4077262"/>
            <a:ext cx="462373" cy="278623"/>
          </a:xfrm>
        </p:spPr>
        <p:txBody>
          <a:bodyPr/>
          <a:lstStyle/>
          <a:p>
            <a:endParaRPr lang="et-EE" dirty="0"/>
          </a:p>
        </p:txBody>
      </p:sp>
      <p:sp>
        <p:nvSpPr>
          <p:cNvPr id="4" name="Teksti kohatäide 3"/>
          <p:cNvSpPr>
            <a:spLocks noGrp="1"/>
          </p:cNvSpPr>
          <p:nvPr>
            <p:ph type="body" idx="2"/>
          </p:nvPr>
        </p:nvSpPr>
        <p:spPr>
          <a:xfrm>
            <a:off x="4674240" y="2178424"/>
            <a:ext cx="4015800" cy="3403376"/>
          </a:xfrm>
        </p:spPr>
        <p:txBody>
          <a:bodyPr/>
          <a:lstStyle/>
          <a:p>
            <a:r>
              <a:rPr lang="et-EE" dirty="0" smtClean="0">
                <a:latin typeface="Georgia" panose="02040502050405020303" pitchFamily="18" charset="0"/>
              </a:rPr>
              <a:t>ERR 2 min:</a:t>
            </a:r>
          </a:p>
          <a:p>
            <a:endParaRPr lang="et-EE" dirty="0" smtClean="0">
              <a:latin typeface="Georgia" panose="02040502050405020303" pitchFamily="18" charset="0"/>
            </a:endParaRPr>
          </a:p>
          <a:p>
            <a:r>
              <a:rPr lang="et-EE" dirty="0" smtClean="0">
                <a:solidFill>
                  <a:schemeClr val="accent2"/>
                </a:solidFill>
                <a:hlinkClick r:id="rId2"/>
              </a:rPr>
              <a:t>https</a:t>
            </a:r>
            <a:r>
              <a:rPr lang="et-EE" dirty="0">
                <a:solidFill>
                  <a:schemeClr val="accent2"/>
                </a:solidFill>
                <a:hlinkClick r:id="rId2"/>
              </a:rPr>
              <a:t>://</a:t>
            </a:r>
            <a:r>
              <a:rPr lang="et-EE" dirty="0" smtClean="0">
                <a:solidFill>
                  <a:schemeClr val="accent2"/>
                </a:solidFill>
                <a:hlinkClick r:id="rId2"/>
              </a:rPr>
              <a:t>kultuur.err.ee/1608966481/nigulistes-avati-naitus-michel-sittow-pohjas-altariteraablid-kahekones</a:t>
            </a:r>
            <a:endParaRPr lang="et-EE" dirty="0" smtClean="0">
              <a:solidFill>
                <a:schemeClr val="accent2"/>
              </a:solidFill>
            </a:endParaRPr>
          </a:p>
          <a:p>
            <a:endParaRPr lang="et-EE" dirty="0" smtClean="0"/>
          </a:p>
          <a:p>
            <a:r>
              <a:rPr lang="et-EE" dirty="0" smtClean="0">
                <a:latin typeface="Georgia" panose="02040502050405020303" pitchFamily="18" charset="0"/>
              </a:rPr>
              <a:t>Kuraatori ekskursioon, 8 min:</a:t>
            </a:r>
            <a:endParaRPr lang="et-EE" dirty="0">
              <a:latin typeface="Georgia" panose="02040502050405020303" pitchFamily="18" charset="0"/>
            </a:endParaRPr>
          </a:p>
          <a:p>
            <a:r>
              <a:rPr lang="et-EE" dirty="0">
                <a:hlinkClick r:id="rId3"/>
              </a:rPr>
              <a:t>https://</a:t>
            </a:r>
            <a:r>
              <a:rPr lang="et-EE" dirty="0" smtClean="0">
                <a:hlinkClick r:id="rId3"/>
              </a:rPr>
              <a:t>www.youtube.com/watch?v=nlOJtgB2WQ0&amp;ab_channel=SAEestiKunstimuuseum</a:t>
            </a:r>
            <a:r>
              <a:rPr lang="et-EE" dirty="0" smtClean="0"/>
              <a:t> </a:t>
            </a:r>
            <a:endParaRPr lang="et-EE" dirty="0"/>
          </a:p>
        </p:txBody>
      </p:sp>
      <p:pic>
        <p:nvPicPr>
          <p:cNvPr id="7170" name="Picture 2" descr="Kuraator: Michel Sittowi jäljed on praegugi Tallinna linnaruumis nähtavad |  Kunst | E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17" y="2484546"/>
            <a:ext cx="4297723" cy="241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08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7"/>
        <p:cNvGrpSpPr/>
        <p:nvPr/>
      </p:nvGrpSpPr>
      <p:grpSpPr>
        <a:xfrm>
          <a:off x="0" y="0"/>
          <a:ext cx="0" cy="0"/>
          <a:chOff x="0" y="0"/>
          <a:chExt cx="0" cy="0"/>
        </a:xfrm>
      </p:grpSpPr>
      <p:sp>
        <p:nvSpPr>
          <p:cNvPr id="248" name="Google Shape;248;p5"/>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3200" b="1" dirty="0" smtClean="0">
                <a:latin typeface="Georgia"/>
                <a:ea typeface="Georgia"/>
                <a:cs typeface="Georgia"/>
                <a:sym typeface="Georgia"/>
              </a:rPr>
              <a:t>Itaalia </a:t>
            </a:r>
            <a:r>
              <a:rPr lang="et-EE" sz="3200" b="1" dirty="0" err="1" smtClean="0">
                <a:latin typeface="Georgia"/>
                <a:ea typeface="Georgia"/>
                <a:cs typeface="Georgia"/>
                <a:sym typeface="Georgia"/>
              </a:rPr>
              <a:t>p</a:t>
            </a:r>
            <a:r>
              <a:rPr lang="et-EE" sz="3200" b="1" i="0" u="none" strike="noStrike" cap="none" dirty="0" err="1" smtClean="0">
                <a:solidFill>
                  <a:srgbClr val="000000"/>
                </a:solidFill>
                <a:latin typeface="Georgia"/>
                <a:ea typeface="Georgia"/>
                <a:cs typeface="Georgia"/>
                <a:sym typeface="Georgia"/>
              </a:rPr>
              <a:t>rotorenessanss</a:t>
            </a:r>
            <a:endParaRPr sz="3200" b="0" i="0" u="none" strike="noStrike" cap="none" dirty="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2"/>
        <p:cNvGrpSpPr/>
        <p:nvPr/>
      </p:nvGrpSpPr>
      <p:grpSpPr>
        <a:xfrm>
          <a:off x="0" y="0"/>
          <a:ext cx="0" cy="0"/>
          <a:chOff x="0" y="0"/>
          <a:chExt cx="0" cy="0"/>
        </a:xfrm>
      </p:grpSpPr>
      <p:sp>
        <p:nvSpPr>
          <p:cNvPr id="253" name="Google Shape;253;p6"/>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2400" b="0" i="0" u="none" strike="noStrike" cap="none" dirty="0" smtClean="0">
                <a:solidFill>
                  <a:srgbClr val="000000"/>
                </a:solidFill>
                <a:latin typeface="Georgia"/>
                <a:ea typeface="Georgia"/>
                <a:cs typeface="Georgia"/>
                <a:sym typeface="Georgia"/>
              </a:rPr>
              <a:t>Kunstikeskus: </a:t>
            </a:r>
            <a:r>
              <a:rPr lang="et-EE" sz="2400" b="0" i="0" u="none" strike="noStrike" cap="none" dirty="0" err="1" smtClean="0">
                <a:solidFill>
                  <a:srgbClr val="000000"/>
                </a:solidFill>
                <a:latin typeface="Georgia"/>
                <a:ea typeface="Georgia"/>
                <a:cs typeface="Georgia"/>
                <a:sym typeface="Georgia"/>
              </a:rPr>
              <a:t>Assisi</a:t>
            </a:r>
            <a:r>
              <a:rPr lang="et-EE" sz="2400" b="0" i="0" u="none" strike="noStrike" cap="none" dirty="0">
                <a:solidFill>
                  <a:srgbClr val="000000"/>
                </a:solidFill>
                <a:latin typeface="Georgia"/>
                <a:ea typeface="Georgia"/>
                <a:cs typeface="Georgia"/>
                <a:sym typeface="Georgia"/>
              </a:rPr>
              <a:t>, Itaalia </a:t>
            </a:r>
            <a:endParaRPr sz="2400" b="0" i="0" u="none" strike="noStrike" cap="none" dirty="0">
              <a:latin typeface="Arial"/>
              <a:ea typeface="Arial"/>
              <a:cs typeface="Arial"/>
              <a:sym typeface="Arial"/>
            </a:endParaRPr>
          </a:p>
        </p:txBody>
      </p:sp>
      <p:pic>
        <p:nvPicPr>
          <p:cNvPr id="254" name="Google Shape;254;p6"/>
          <p:cNvPicPr preferRelativeResize="0"/>
          <p:nvPr/>
        </p:nvPicPr>
        <p:blipFill rotWithShape="1">
          <a:blip r:embed="rId3">
            <a:alphaModFix/>
          </a:blip>
          <a:srcRect/>
          <a:stretch/>
        </p:blipFill>
        <p:spPr>
          <a:xfrm>
            <a:off x="535680" y="1368000"/>
            <a:ext cx="8034840" cy="49676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0"/>
        <p:cNvGrpSpPr/>
        <p:nvPr/>
      </p:nvGrpSpPr>
      <p:grpSpPr>
        <a:xfrm>
          <a:off x="0" y="0"/>
          <a:ext cx="0" cy="0"/>
          <a:chOff x="0" y="0"/>
          <a:chExt cx="0" cy="0"/>
        </a:xfrm>
      </p:grpSpPr>
      <p:sp>
        <p:nvSpPr>
          <p:cNvPr id="271" name="Google Shape;271;p9"/>
          <p:cNvSpPr/>
          <p:nvPr/>
        </p:nvSpPr>
        <p:spPr>
          <a:xfrm>
            <a:off x="457200" y="274680"/>
            <a:ext cx="8228160" cy="1615666"/>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err="1">
                <a:solidFill>
                  <a:srgbClr val="000000"/>
                </a:solidFill>
                <a:latin typeface="Georgia"/>
                <a:ea typeface="Georgia"/>
                <a:cs typeface="Georgia"/>
                <a:sym typeface="Georgia"/>
              </a:rPr>
              <a:t>Assisi</a:t>
            </a:r>
            <a:r>
              <a:rPr lang="et-EE" sz="1600" b="0" i="0" u="none" strike="noStrike" cap="none" dirty="0">
                <a:solidFill>
                  <a:srgbClr val="000000"/>
                </a:solidFill>
                <a:latin typeface="Georgia"/>
                <a:ea typeface="Georgia"/>
                <a:cs typeface="Georgia"/>
                <a:sym typeface="Georgia"/>
              </a:rPr>
              <a:t> Püha </a:t>
            </a:r>
            <a:r>
              <a:rPr lang="et-EE" sz="1600" b="0" i="0" u="none" strike="noStrike" cap="none" dirty="0" err="1">
                <a:solidFill>
                  <a:srgbClr val="000000"/>
                </a:solidFill>
                <a:latin typeface="Georgia"/>
                <a:ea typeface="Georgia"/>
                <a:cs typeface="Georgia"/>
                <a:sym typeface="Georgia"/>
              </a:rPr>
              <a:t>Fransiscuse</a:t>
            </a:r>
            <a:r>
              <a:rPr lang="et-EE" sz="1600" b="0" i="0" u="none" strike="noStrike" cap="none" dirty="0">
                <a:solidFill>
                  <a:srgbClr val="000000"/>
                </a:solidFill>
                <a:latin typeface="Georgia"/>
                <a:ea typeface="Georgia"/>
                <a:cs typeface="Georgia"/>
                <a:sym typeface="Georgia"/>
              </a:rPr>
              <a:t> </a:t>
            </a:r>
            <a:r>
              <a:rPr lang="et-EE" sz="1600" b="0" i="0" u="none" strike="noStrike" cap="none" dirty="0" smtClean="0">
                <a:solidFill>
                  <a:srgbClr val="000000"/>
                </a:solidFill>
                <a:latin typeface="Georgia"/>
                <a:ea typeface="Georgia"/>
                <a:cs typeface="Georgia"/>
                <a:sym typeface="Georgia"/>
              </a:rPr>
              <a:t>basiilika, Itaalia esimene gooti kirik, üleminek renessanssi</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alumine kirik – nurgakivi 1228</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ülemine kirik – </a:t>
            </a:r>
            <a:r>
              <a:rPr lang="et-EE" sz="1600" b="0" i="0" u="none" strike="noStrike" cap="none" dirty="0" smtClean="0">
                <a:solidFill>
                  <a:srgbClr val="000000"/>
                </a:solidFill>
                <a:latin typeface="Georgia"/>
                <a:ea typeface="Georgia"/>
                <a:cs typeface="Georgia"/>
                <a:sym typeface="Georgia"/>
              </a:rPr>
              <a:t>1239</a:t>
            </a:r>
          </a:p>
          <a:p>
            <a:pPr lvl="0" algn="ctr"/>
            <a:r>
              <a:rPr lang="et-EE" sz="1600" dirty="0">
                <a:latin typeface="Georgia"/>
                <a:ea typeface="Georgia"/>
                <a:cs typeface="Georgia"/>
                <a:sym typeface="Georgia"/>
              </a:rPr>
              <a:t> </a:t>
            </a:r>
            <a:r>
              <a:rPr lang="et-EE" sz="1600" dirty="0">
                <a:latin typeface="Georgia"/>
                <a:ea typeface="Georgia"/>
                <a:cs typeface="Georgia"/>
                <a:sym typeface="Georgia"/>
                <a:hlinkClick r:id="rId3"/>
              </a:rPr>
              <a:t>https://</a:t>
            </a:r>
            <a:r>
              <a:rPr lang="et-EE" sz="1600" dirty="0" smtClean="0">
                <a:latin typeface="Georgia"/>
                <a:ea typeface="Georgia"/>
                <a:cs typeface="Georgia"/>
                <a:sym typeface="Georgia"/>
                <a:hlinkClick r:id="rId3"/>
              </a:rPr>
              <a:t>www.youtube.com/watch?v=E-sMMpaUFnw&amp;ab_channel=RickSteves%27Europe</a:t>
            </a:r>
            <a:r>
              <a:rPr lang="et-EE" sz="1600" dirty="0" smtClean="0">
                <a:latin typeface="Georgia"/>
                <a:ea typeface="Georgia"/>
                <a:cs typeface="Georgia"/>
                <a:sym typeface="Georgia"/>
              </a:rPr>
              <a:t> </a:t>
            </a:r>
            <a:endParaRPr sz="1600" b="0" i="0" u="none" strike="noStrike" cap="none" dirty="0">
              <a:sym typeface="Arial"/>
            </a:endParaRPr>
          </a:p>
        </p:txBody>
      </p:sp>
      <p:pic>
        <p:nvPicPr>
          <p:cNvPr id="272" name="Google Shape;272;p9"/>
          <p:cNvPicPr preferRelativeResize="0"/>
          <p:nvPr/>
        </p:nvPicPr>
        <p:blipFill rotWithShape="1">
          <a:blip r:embed="rId4">
            <a:alphaModFix/>
          </a:blip>
          <a:srcRect/>
          <a:stretch/>
        </p:blipFill>
        <p:spPr>
          <a:xfrm>
            <a:off x="529560" y="2276640"/>
            <a:ext cx="8182080" cy="39949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0"/>
          <p:cNvSpPr/>
          <p:nvPr/>
        </p:nvSpPr>
        <p:spPr>
          <a:xfrm>
            <a:off x="457200" y="722169"/>
            <a:ext cx="7606440"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t-EE" sz="1600" b="0" i="0" u="none" strike="noStrike" cap="none" dirty="0">
                <a:solidFill>
                  <a:srgbClr val="000000"/>
                </a:solidFill>
                <a:latin typeface="Georgia"/>
                <a:ea typeface="Georgia"/>
                <a:cs typeface="Georgia"/>
                <a:sym typeface="Georgia"/>
              </a:rPr>
              <a:t>                                   </a:t>
            </a:r>
            <a:r>
              <a:rPr lang="et-EE" sz="1600" b="0" i="0" u="none" strike="noStrike" cap="none" dirty="0" err="1">
                <a:solidFill>
                  <a:srgbClr val="000000"/>
                </a:solidFill>
                <a:latin typeface="Georgia"/>
                <a:ea typeface="Georgia"/>
                <a:cs typeface="Georgia"/>
                <a:sym typeface="Georgia"/>
              </a:rPr>
              <a:t>Assisi</a:t>
            </a:r>
            <a:r>
              <a:rPr lang="et-EE" sz="1600" b="0" i="0" u="none" strike="noStrike" cap="none" dirty="0">
                <a:solidFill>
                  <a:srgbClr val="000000"/>
                </a:solidFill>
                <a:latin typeface="Georgia"/>
                <a:ea typeface="Georgia"/>
                <a:cs typeface="Georgia"/>
                <a:sym typeface="Georgia"/>
              </a:rPr>
              <a:t> asub mäe otsas, pealpool pilvi</a:t>
            </a:r>
            <a:endParaRPr sz="1600" b="0" i="0" u="none" strike="noStrike" cap="none" dirty="0">
              <a:sym typeface="Arial"/>
            </a:endParaRPr>
          </a:p>
        </p:txBody>
      </p:sp>
      <p:pic>
        <p:nvPicPr>
          <p:cNvPr id="278" name="Google Shape;278;p10"/>
          <p:cNvPicPr preferRelativeResize="0"/>
          <p:nvPr/>
        </p:nvPicPr>
        <p:blipFill rotWithShape="1">
          <a:blip r:embed="rId3">
            <a:alphaModFix/>
          </a:blip>
          <a:srcRect/>
          <a:stretch/>
        </p:blipFill>
        <p:spPr>
          <a:xfrm>
            <a:off x="997200" y="1604520"/>
            <a:ext cx="7209720" cy="480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2"/>
        <p:cNvGrpSpPr/>
        <p:nvPr/>
      </p:nvGrpSpPr>
      <p:grpSpPr>
        <a:xfrm>
          <a:off x="0" y="0"/>
          <a:ext cx="0" cy="0"/>
          <a:chOff x="0" y="0"/>
          <a:chExt cx="0" cy="0"/>
        </a:xfrm>
      </p:grpSpPr>
      <p:sp>
        <p:nvSpPr>
          <p:cNvPr id="283" name="Google Shape;283;p11"/>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2400" b="0" i="0" u="none" strike="noStrike" cap="none">
                <a:solidFill>
                  <a:srgbClr val="000000"/>
                </a:solidFill>
                <a:latin typeface="Georgia"/>
                <a:ea typeface="Georgia"/>
                <a:cs typeface="Georgia"/>
                <a:sym typeface="Georgia"/>
              </a:rPr>
              <a:t>Assisi ülemise kiriku interjöör</a:t>
            </a:r>
            <a:endParaRPr sz="2400" b="0" i="0" u="none" strike="noStrike" cap="none">
              <a:latin typeface="Arial"/>
              <a:ea typeface="Arial"/>
              <a:cs typeface="Arial"/>
              <a:sym typeface="Arial"/>
            </a:endParaRPr>
          </a:p>
        </p:txBody>
      </p:sp>
      <p:pic>
        <p:nvPicPr>
          <p:cNvPr id="284" name="Google Shape;284;p11"/>
          <p:cNvPicPr preferRelativeResize="0"/>
          <p:nvPr/>
        </p:nvPicPr>
        <p:blipFill rotWithShape="1">
          <a:blip r:embed="rId3">
            <a:alphaModFix/>
          </a:blip>
          <a:srcRect/>
          <a:stretch/>
        </p:blipFill>
        <p:spPr>
          <a:xfrm>
            <a:off x="2448000" y="1152000"/>
            <a:ext cx="4247640" cy="566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8"/>
        <p:cNvGrpSpPr/>
        <p:nvPr/>
      </p:nvGrpSpPr>
      <p:grpSpPr>
        <a:xfrm>
          <a:off x="0" y="0"/>
          <a:ext cx="0" cy="0"/>
          <a:chOff x="0" y="0"/>
          <a:chExt cx="0" cy="0"/>
        </a:xfrm>
      </p:grpSpPr>
      <p:sp>
        <p:nvSpPr>
          <p:cNvPr id="289" name="Google Shape;289;p12"/>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2400" b="0" i="0" u="none" strike="noStrike" cap="none">
                <a:solidFill>
                  <a:srgbClr val="000000"/>
                </a:solidFill>
                <a:latin typeface="Georgia"/>
                <a:ea typeface="Georgia"/>
                <a:cs typeface="Georgia"/>
                <a:sym typeface="Georgia"/>
              </a:rPr>
              <a:t>Assisi ülemise kiriku interjöör</a:t>
            </a:r>
            <a:endParaRPr sz="2400" b="0" i="0" u="none" strike="noStrike" cap="none">
              <a:latin typeface="Arial"/>
              <a:ea typeface="Arial"/>
              <a:cs typeface="Arial"/>
              <a:sym typeface="Arial"/>
            </a:endParaRPr>
          </a:p>
        </p:txBody>
      </p:sp>
      <p:pic>
        <p:nvPicPr>
          <p:cNvPr id="290" name="Google Shape;290;p12"/>
          <p:cNvPicPr preferRelativeResize="0"/>
          <p:nvPr/>
        </p:nvPicPr>
        <p:blipFill rotWithShape="1">
          <a:blip r:embed="rId3">
            <a:alphaModFix/>
          </a:blip>
          <a:srcRect/>
          <a:stretch/>
        </p:blipFill>
        <p:spPr>
          <a:xfrm>
            <a:off x="2481840" y="1155600"/>
            <a:ext cx="4141800" cy="5367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8"/>
        <p:cNvGrpSpPr/>
        <p:nvPr/>
      </p:nvGrpSpPr>
      <p:grpSpPr>
        <a:xfrm>
          <a:off x="0" y="0"/>
          <a:ext cx="0" cy="0"/>
          <a:chOff x="0" y="0"/>
          <a:chExt cx="0" cy="0"/>
        </a:xfrm>
      </p:grpSpPr>
      <p:sp>
        <p:nvSpPr>
          <p:cNvPr id="259" name="Google Shape;259;p7"/>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err="1">
                <a:solidFill>
                  <a:srgbClr val="000000"/>
                </a:solidFill>
                <a:latin typeface="Georgia"/>
                <a:ea typeface="Georgia"/>
                <a:cs typeface="Georgia"/>
                <a:sym typeface="Georgia"/>
              </a:rPr>
              <a:t>Proto</a:t>
            </a:r>
            <a:r>
              <a:rPr lang="et-EE" sz="1600" b="0" i="0" u="none" strike="noStrike" cap="none" dirty="0">
                <a:solidFill>
                  <a:srgbClr val="000000"/>
                </a:solidFill>
                <a:latin typeface="Georgia"/>
                <a:ea typeface="Georgia"/>
                <a:cs typeface="Georgia"/>
                <a:sym typeface="Georgia"/>
              </a:rPr>
              <a:t>-renessanss 13.-14. saj.</a:t>
            </a:r>
            <a:r>
              <a:rPr lang="et-EE" sz="1600" b="0" i="0" u="none" strike="noStrike" cap="none" dirty="0">
                <a:sym typeface="Arial"/>
              </a:rPr>
              <a:t/>
            </a:r>
            <a:br>
              <a:rPr lang="et-EE" sz="1600" b="0" i="0" u="none" strike="noStrike" cap="none" dirty="0">
                <a:sym typeface="Arial"/>
              </a:rPr>
            </a:br>
            <a:r>
              <a:rPr lang="et-EE" sz="1600" b="0" i="0" u="none" strike="noStrike" cap="none" dirty="0" err="1">
                <a:solidFill>
                  <a:srgbClr val="000000"/>
                </a:solidFill>
                <a:latin typeface="Georgia"/>
                <a:ea typeface="Georgia"/>
                <a:cs typeface="Georgia"/>
                <a:sym typeface="Georgia"/>
              </a:rPr>
              <a:t>Cimabue</a:t>
            </a:r>
            <a:r>
              <a:rPr lang="et-EE" sz="1600" b="0" i="0" u="none" strike="noStrike" cap="none" dirty="0">
                <a:solidFill>
                  <a:srgbClr val="000000"/>
                </a:solidFill>
                <a:latin typeface="Georgia"/>
                <a:ea typeface="Georgia"/>
                <a:cs typeface="Georgia"/>
                <a:sym typeface="Georgia"/>
              </a:rPr>
              <a:t> fresko Püha </a:t>
            </a:r>
            <a:r>
              <a:rPr lang="et-EE" sz="1600" b="0" i="0" u="none" strike="noStrike" cap="none" dirty="0" err="1">
                <a:solidFill>
                  <a:srgbClr val="000000"/>
                </a:solidFill>
                <a:latin typeface="Georgia"/>
                <a:ea typeface="Georgia"/>
                <a:cs typeface="Georgia"/>
                <a:sym typeface="Georgia"/>
              </a:rPr>
              <a:t>Fransiscusest</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13. saj lõpp, </a:t>
            </a:r>
            <a:r>
              <a:rPr lang="et-EE" sz="1600" b="0" i="0" u="none" strike="noStrike" cap="none" dirty="0" err="1">
                <a:solidFill>
                  <a:srgbClr val="000000"/>
                </a:solidFill>
                <a:latin typeface="Georgia"/>
                <a:ea typeface="Georgia"/>
                <a:cs typeface="Georgia"/>
                <a:sym typeface="Georgia"/>
              </a:rPr>
              <a:t>Assisi</a:t>
            </a:r>
            <a:r>
              <a:rPr lang="et-EE" sz="1600" b="0" i="0" u="none" strike="noStrike" cap="none" dirty="0">
                <a:solidFill>
                  <a:srgbClr val="000000"/>
                </a:solidFill>
                <a:latin typeface="Georgia"/>
                <a:ea typeface="Georgia"/>
                <a:cs typeface="Georgia"/>
                <a:sym typeface="Georgia"/>
              </a:rPr>
              <a:t> Püha </a:t>
            </a:r>
            <a:r>
              <a:rPr lang="et-EE" sz="1600" b="0" i="0" u="none" strike="noStrike" cap="none" dirty="0" err="1">
                <a:solidFill>
                  <a:srgbClr val="000000"/>
                </a:solidFill>
                <a:latin typeface="Georgia"/>
                <a:ea typeface="Georgia"/>
                <a:cs typeface="Georgia"/>
                <a:sym typeface="Georgia"/>
              </a:rPr>
              <a:t>Fransiscuse</a:t>
            </a:r>
            <a:r>
              <a:rPr lang="et-EE" sz="1600" b="0" i="0" u="none" strike="noStrike" cap="none" dirty="0">
                <a:solidFill>
                  <a:srgbClr val="000000"/>
                </a:solidFill>
                <a:latin typeface="Georgia"/>
                <a:ea typeface="Georgia"/>
                <a:cs typeface="Georgia"/>
                <a:sym typeface="Georgia"/>
              </a:rPr>
              <a:t> alumine kirik</a:t>
            </a:r>
            <a:endParaRPr sz="1600" b="0" i="0" u="none" strike="noStrike" cap="none" dirty="0">
              <a:sym typeface="Arial"/>
            </a:endParaRPr>
          </a:p>
        </p:txBody>
      </p:sp>
      <p:pic>
        <p:nvPicPr>
          <p:cNvPr id="260" name="Google Shape;260;p7"/>
          <p:cNvPicPr preferRelativeResize="0"/>
          <p:nvPr/>
        </p:nvPicPr>
        <p:blipFill rotWithShape="1">
          <a:blip r:embed="rId3">
            <a:alphaModFix/>
          </a:blip>
          <a:srcRect/>
          <a:stretch/>
        </p:blipFill>
        <p:spPr>
          <a:xfrm>
            <a:off x="2611800" y="1584000"/>
            <a:ext cx="3796200" cy="504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3"/>
        <p:cNvGrpSpPr/>
        <p:nvPr/>
      </p:nvGrpSpPr>
      <p:grpSpPr>
        <a:xfrm>
          <a:off x="0" y="0"/>
          <a:ext cx="0" cy="0"/>
          <a:chOff x="0" y="0"/>
          <a:chExt cx="0" cy="0"/>
        </a:xfrm>
      </p:grpSpPr>
      <p:sp>
        <p:nvSpPr>
          <p:cNvPr id="314" name="Google Shape;314;p16"/>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a:solidFill>
                  <a:srgbClr val="000000"/>
                </a:solidFill>
                <a:latin typeface="Georgia"/>
                <a:ea typeface="Georgia"/>
                <a:cs typeface="Georgia"/>
                <a:sym typeface="Georgia"/>
              </a:rPr>
              <a:t>Püha </a:t>
            </a:r>
            <a:r>
              <a:rPr lang="et-EE" sz="1600" b="0" i="0" u="none" strike="noStrike" cap="none" dirty="0" err="1">
                <a:solidFill>
                  <a:srgbClr val="000000"/>
                </a:solidFill>
                <a:latin typeface="Georgia"/>
                <a:ea typeface="Georgia"/>
                <a:cs typeface="Georgia"/>
                <a:sym typeface="Georgia"/>
              </a:rPr>
              <a:t>Fransiscuse</a:t>
            </a:r>
            <a:r>
              <a:rPr lang="et-EE" sz="1600" b="0" i="0" u="none" strike="noStrike" cap="none" dirty="0">
                <a:solidFill>
                  <a:srgbClr val="000000"/>
                </a:solidFill>
                <a:latin typeface="Georgia"/>
                <a:ea typeface="Georgia"/>
                <a:cs typeface="Georgia"/>
                <a:sym typeface="Georgia"/>
              </a:rPr>
              <a:t> rüü</a:t>
            </a:r>
            <a:r>
              <a:rPr lang="et-EE" sz="1600" b="0" i="0" u="none" strike="noStrike" cap="none" dirty="0">
                <a:sym typeface="Arial"/>
              </a:rPr>
              <a:t/>
            </a:r>
            <a:br>
              <a:rPr lang="et-EE" sz="1600" b="0" i="0" u="none" strike="noStrike" cap="none" dirty="0">
                <a:sym typeface="Arial"/>
              </a:rPr>
            </a:br>
            <a:r>
              <a:rPr lang="et-EE" sz="1600" b="0" i="0" u="none" strike="noStrike" cap="none" dirty="0" err="1">
                <a:solidFill>
                  <a:srgbClr val="000000"/>
                </a:solidFill>
                <a:latin typeface="Georgia"/>
                <a:ea typeface="Georgia"/>
                <a:cs typeface="Georgia"/>
                <a:sym typeface="Georgia"/>
              </a:rPr>
              <a:t>Assisi</a:t>
            </a:r>
            <a:r>
              <a:rPr lang="et-EE" sz="1600" b="0" i="0" u="none" strike="noStrike" cap="none" dirty="0">
                <a:solidFill>
                  <a:srgbClr val="000000"/>
                </a:solidFill>
                <a:latin typeface="Georgia"/>
                <a:ea typeface="Georgia"/>
                <a:cs typeface="Georgia"/>
                <a:sym typeface="Georgia"/>
              </a:rPr>
              <a:t> alumises </a:t>
            </a:r>
            <a:r>
              <a:rPr lang="et-EE" sz="1600" b="0" i="0" u="none" strike="noStrike" cap="none" dirty="0" smtClean="0">
                <a:solidFill>
                  <a:srgbClr val="000000"/>
                </a:solidFill>
                <a:latin typeface="Georgia"/>
                <a:ea typeface="Georgia"/>
                <a:cs typeface="Georgia"/>
                <a:sym typeface="Georgia"/>
              </a:rPr>
              <a:t>kirikus</a:t>
            </a:r>
          </a:p>
          <a:p>
            <a:pPr marL="0" marR="0" lvl="0" indent="0" algn="ctr" rtl="0">
              <a:lnSpc>
                <a:spcPct val="100000"/>
              </a:lnSpc>
              <a:spcBef>
                <a:spcPts val="0"/>
              </a:spcBef>
              <a:spcAft>
                <a:spcPts val="0"/>
              </a:spcAft>
              <a:buNone/>
            </a:pPr>
            <a:endParaRPr lang="et-EE" sz="1600" dirty="0">
              <a:latin typeface="Georgia"/>
              <a:sym typeface="Georgia"/>
            </a:endParaRPr>
          </a:p>
          <a:p>
            <a:pPr lvl="0" algn="ctr"/>
            <a:r>
              <a:rPr lang="et-EE" b="0" i="0" u="none" strike="noStrike" cap="none" dirty="0" err="1" smtClean="0">
                <a:latin typeface="Georgia"/>
                <a:sym typeface="Georgia"/>
              </a:rPr>
              <a:t>Assisi</a:t>
            </a:r>
            <a:r>
              <a:rPr lang="et-EE" b="0" i="0" u="none" strike="noStrike" cap="none" dirty="0" smtClean="0">
                <a:latin typeface="Georgia"/>
                <a:sym typeface="Georgia"/>
              </a:rPr>
              <a:t> </a:t>
            </a:r>
            <a:r>
              <a:rPr lang="et-EE" b="0" i="0" u="none" strike="noStrike" cap="none" dirty="0" err="1" smtClean="0">
                <a:latin typeface="Georgia"/>
                <a:sym typeface="Georgia"/>
              </a:rPr>
              <a:t>Fransiscuse</a:t>
            </a:r>
            <a:r>
              <a:rPr lang="et-EE" b="0" i="0" u="none" strike="noStrike" cap="none" dirty="0" smtClean="0">
                <a:latin typeface="Georgia"/>
                <a:sym typeface="Georgia"/>
              </a:rPr>
              <a:t> kohta vt tekst ja 55 min. eluloofilm</a:t>
            </a:r>
            <a:r>
              <a:rPr lang="et-EE" dirty="0">
                <a:latin typeface="Georgia"/>
                <a:sym typeface="Georgia"/>
              </a:rPr>
              <a:t>: https://followingjesus.org/francis-of-assisi/ </a:t>
            </a:r>
            <a:endParaRPr b="0" i="0" u="none" strike="noStrike" cap="none" dirty="0">
              <a:sym typeface="Arial"/>
            </a:endParaRPr>
          </a:p>
        </p:txBody>
      </p:sp>
      <p:pic>
        <p:nvPicPr>
          <p:cNvPr id="315" name="Google Shape;315;p16"/>
          <p:cNvPicPr preferRelativeResize="0"/>
          <p:nvPr/>
        </p:nvPicPr>
        <p:blipFill rotWithShape="1">
          <a:blip r:embed="rId3">
            <a:alphaModFix/>
          </a:blip>
          <a:srcRect/>
          <a:stretch/>
        </p:blipFill>
        <p:spPr>
          <a:xfrm>
            <a:off x="2880000" y="1482341"/>
            <a:ext cx="3527640" cy="52945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0"/>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2400" b="0" i="0" u="none" strike="noStrike" cap="none">
                <a:solidFill>
                  <a:srgbClr val="000000"/>
                </a:solidFill>
                <a:latin typeface="Georgia"/>
                <a:ea typeface="Georgia"/>
                <a:cs typeface="Georgia"/>
                <a:sym typeface="Georgia"/>
              </a:rPr>
              <a:t>Renessanss – taassünd </a:t>
            </a:r>
            <a:endParaRPr sz="2400" b="0" i="0" u="none" strike="noStrike" cap="none">
              <a:latin typeface="Arial"/>
              <a:ea typeface="Arial"/>
              <a:cs typeface="Arial"/>
              <a:sym typeface="Arial"/>
            </a:endParaRPr>
          </a:p>
        </p:txBody>
      </p:sp>
      <p:sp>
        <p:nvSpPr>
          <p:cNvPr id="530" name="Google Shape;530;p50"/>
          <p:cNvSpPr/>
          <p:nvPr/>
        </p:nvSpPr>
        <p:spPr>
          <a:xfrm>
            <a:off x="457200" y="1600200"/>
            <a:ext cx="8502162" cy="4923692"/>
          </a:xfrm>
          <a:prstGeom prst="rect">
            <a:avLst/>
          </a:prstGeom>
          <a:noFill/>
          <a:ln>
            <a:noFill/>
          </a:ln>
        </p:spPr>
        <p:txBody>
          <a:bodyPr spcFirstLastPara="1" wrap="square" lIns="90000" tIns="45000" rIns="90000" bIns="45000" anchor="t" anchorCtr="0">
            <a:noAutofit/>
          </a:bodyPr>
          <a:lstStyle/>
          <a:p>
            <a:pPr marL="1440" marR="0" lvl="0" algn="l" rtl="0">
              <a:lnSpc>
                <a:spcPct val="100000"/>
              </a:lnSpc>
              <a:spcBef>
                <a:spcPts val="0"/>
              </a:spcBef>
              <a:spcAft>
                <a:spcPts val="0"/>
              </a:spcAft>
              <a:buClr>
                <a:srgbClr val="000000"/>
              </a:buClr>
              <a:buSzPts val="2400"/>
            </a:pPr>
            <a:r>
              <a:rPr lang="et-EE" sz="1800" b="0" i="0" u="none" strike="noStrike" cap="none" dirty="0">
                <a:solidFill>
                  <a:srgbClr val="000000"/>
                </a:solidFill>
                <a:latin typeface="Georgia"/>
                <a:ea typeface="Georgia"/>
                <a:cs typeface="Georgia"/>
                <a:sym typeface="Georgia"/>
              </a:rPr>
              <a:t>Mille taassünd?</a:t>
            </a:r>
            <a:endParaRPr sz="1800" b="0" i="0" u="none" strike="noStrike" cap="none" dirty="0">
              <a:sym typeface="Arial"/>
            </a:endParaRPr>
          </a:p>
          <a:p>
            <a:pPr marL="341280" marR="0" lvl="0" indent="-339840" algn="l" rtl="0">
              <a:lnSpc>
                <a:spcPct val="100000"/>
              </a:lnSpc>
              <a:spcBef>
                <a:spcPts val="601"/>
              </a:spcBef>
              <a:spcAft>
                <a:spcPts val="0"/>
              </a:spcAft>
              <a:buNone/>
            </a:pPr>
            <a:endParaRPr sz="18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800" b="0" i="0" u="none" strike="noStrike" cap="none" dirty="0">
                <a:solidFill>
                  <a:srgbClr val="000000"/>
                </a:solidFill>
                <a:latin typeface="Georgia"/>
                <a:ea typeface="Georgia"/>
                <a:cs typeface="Georgia"/>
                <a:sym typeface="Georgia"/>
              </a:rPr>
              <a:t>Klassikalise teaduse ja väärtussüsteemi taastamine, </a:t>
            </a:r>
            <a:r>
              <a:rPr lang="et-EE" sz="1800" b="0" i="0" u="sng" strike="noStrike" cap="none" dirty="0">
                <a:solidFill>
                  <a:srgbClr val="000000"/>
                </a:solidFill>
                <a:latin typeface="Georgia"/>
                <a:ea typeface="Georgia"/>
                <a:cs typeface="Georgia"/>
                <a:sym typeface="Georgia"/>
              </a:rPr>
              <a:t>antiigi</a:t>
            </a:r>
            <a:r>
              <a:rPr lang="et-EE" sz="1800" b="0" i="0" u="none" strike="noStrike" cap="none" dirty="0">
                <a:solidFill>
                  <a:srgbClr val="000000"/>
                </a:solidFill>
                <a:latin typeface="Georgia"/>
                <a:ea typeface="Georgia"/>
                <a:cs typeface="Georgia"/>
                <a:sym typeface="Georgia"/>
              </a:rPr>
              <a:t> </a:t>
            </a:r>
            <a:r>
              <a:rPr lang="et-EE" sz="1800" b="0" i="0" u="none" strike="noStrike" cap="none" dirty="0" err="1" smtClean="0">
                <a:solidFill>
                  <a:srgbClr val="000000"/>
                </a:solidFill>
                <a:latin typeface="Georgia"/>
                <a:ea typeface="Georgia"/>
                <a:cs typeface="Georgia"/>
                <a:sym typeface="Georgia"/>
              </a:rPr>
              <a:t>taasavastamine</a:t>
            </a:r>
            <a:endParaRPr lang="et-EE" sz="1800" b="0" i="0" u="none" strike="noStrike" cap="none" dirty="0" smtClean="0">
              <a:solidFill>
                <a:srgbClr val="000000"/>
              </a:solidFill>
              <a:latin typeface="Georgia"/>
              <a:ea typeface="Georgia"/>
              <a:cs typeface="Georgia"/>
              <a:sym typeface="Georgia"/>
            </a:endParaRPr>
          </a:p>
          <a:p>
            <a:pPr marL="1440" marR="0" lvl="0" algn="l" rtl="0">
              <a:lnSpc>
                <a:spcPct val="100000"/>
              </a:lnSpc>
              <a:spcBef>
                <a:spcPts val="601"/>
              </a:spcBef>
              <a:spcAft>
                <a:spcPts val="0"/>
              </a:spcAft>
              <a:buClr>
                <a:srgbClr val="000000"/>
              </a:buClr>
              <a:buSzPts val="2400"/>
            </a:pPr>
            <a:endParaRPr sz="18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800" b="0" i="0" u="none" strike="noStrike" cap="none" dirty="0">
                <a:solidFill>
                  <a:srgbClr val="000000"/>
                </a:solidFill>
                <a:latin typeface="Georgia"/>
                <a:ea typeface="Georgia"/>
                <a:cs typeface="Georgia"/>
                <a:sym typeface="Georgia"/>
              </a:rPr>
              <a:t>Uute kontinentide avastamine (</a:t>
            </a:r>
            <a:r>
              <a:rPr lang="et-EE" sz="1800" b="0" i="0" u="none" strike="noStrike" cap="none" dirty="0" err="1">
                <a:solidFill>
                  <a:srgbClr val="000000"/>
                </a:solidFill>
                <a:latin typeface="Georgia"/>
                <a:ea typeface="Georgia"/>
                <a:cs typeface="Georgia"/>
                <a:sym typeface="Georgia"/>
              </a:rPr>
              <a:t>Amerigo</a:t>
            </a:r>
            <a:r>
              <a:rPr lang="et-EE" sz="1800" b="0" i="0" u="none" strike="noStrike" cap="none" dirty="0">
                <a:solidFill>
                  <a:srgbClr val="000000"/>
                </a:solidFill>
                <a:latin typeface="Georgia"/>
                <a:ea typeface="Georgia"/>
                <a:cs typeface="Georgia"/>
                <a:sym typeface="Georgia"/>
              </a:rPr>
              <a:t> </a:t>
            </a:r>
            <a:r>
              <a:rPr lang="et-EE" sz="1800" b="0" i="0" u="none" strike="noStrike" cap="none" dirty="0" err="1">
                <a:solidFill>
                  <a:srgbClr val="000000"/>
                </a:solidFill>
                <a:latin typeface="Georgia"/>
                <a:ea typeface="Georgia"/>
                <a:cs typeface="Georgia"/>
                <a:sym typeface="Georgia"/>
              </a:rPr>
              <a:t>Vespucci</a:t>
            </a:r>
            <a:r>
              <a:rPr lang="et-EE" sz="1800" b="0" i="0" u="none" strike="noStrike" cap="none" dirty="0" smtClean="0">
                <a:solidFill>
                  <a:srgbClr val="000000"/>
                </a:solidFill>
                <a:latin typeface="Georgia"/>
                <a:ea typeface="Georgia"/>
                <a:cs typeface="Georgia"/>
                <a:sym typeface="Georgia"/>
              </a:rPr>
              <a:t>)</a:t>
            </a:r>
          </a:p>
          <a:p>
            <a:pPr marL="1440" marR="0" lvl="0" algn="l" rtl="0">
              <a:lnSpc>
                <a:spcPct val="100000"/>
              </a:lnSpc>
              <a:spcBef>
                <a:spcPts val="601"/>
              </a:spcBef>
              <a:spcAft>
                <a:spcPts val="0"/>
              </a:spcAft>
              <a:buClr>
                <a:srgbClr val="000000"/>
              </a:buClr>
              <a:buSzPts val="2400"/>
            </a:pPr>
            <a:endParaRPr sz="18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800" b="0" i="0" u="none" strike="noStrike" cap="none" dirty="0" err="1">
                <a:solidFill>
                  <a:srgbClr val="000000"/>
                </a:solidFill>
                <a:latin typeface="Georgia"/>
                <a:ea typeface="Georgia"/>
                <a:cs typeface="Georgia"/>
                <a:sym typeface="Georgia"/>
              </a:rPr>
              <a:t>Copernikuse</a:t>
            </a:r>
            <a:r>
              <a:rPr lang="et-EE" sz="1800" b="0" i="0" u="none" strike="noStrike" cap="none" dirty="0">
                <a:solidFill>
                  <a:srgbClr val="000000"/>
                </a:solidFill>
                <a:latin typeface="Georgia"/>
                <a:ea typeface="Georgia"/>
                <a:cs typeface="Georgia"/>
                <a:sym typeface="Georgia"/>
              </a:rPr>
              <a:t> astronoomia  asendab varasemat </a:t>
            </a:r>
            <a:r>
              <a:rPr lang="et-EE" sz="1800" b="0" i="0" u="none" strike="noStrike" cap="none" dirty="0" err="1">
                <a:solidFill>
                  <a:srgbClr val="000000"/>
                </a:solidFill>
                <a:latin typeface="Georgia"/>
                <a:ea typeface="Georgia"/>
                <a:cs typeface="Georgia"/>
                <a:sym typeface="Georgia"/>
              </a:rPr>
              <a:t>Ptolemaioste</a:t>
            </a:r>
            <a:r>
              <a:rPr lang="et-EE" sz="1800" b="0" i="0" u="none" strike="noStrike" cap="none" dirty="0">
                <a:solidFill>
                  <a:srgbClr val="000000"/>
                </a:solidFill>
                <a:latin typeface="Georgia"/>
                <a:ea typeface="Georgia"/>
                <a:cs typeface="Georgia"/>
                <a:sym typeface="Georgia"/>
              </a:rPr>
              <a:t> </a:t>
            </a:r>
            <a:r>
              <a:rPr lang="et-EE" sz="1800" b="0" i="0" u="none" strike="noStrike" cap="none" dirty="0" smtClean="0">
                <a:solidFill>
                  <a:srgbClr val="000000"/>
                </a:solidFill>
                <a:latin typeface="Georgia"/>
                <a:ea typeface="Georgia"/>
                <a:cs typeface="Georgia"/>
                <a:sym typeface="Georgia"/>
              </a:rPr>
              <a:t>astronoomiat</a:t>
            </a:r>
          </a:p>
          <a:p>
            <a:pPr marL="1440" marR="0" lvl="0" algn="l" rtl="0">
              <a:lnSpc>
                <a:spcPct val="100000"/>
              </a:lnSpc>
              <a:spcBef>
                <a:spcPts val="601"/>
              </a:spcBef>
              <a:spcAft>
                <a:spcPts val="0"/>
              </a:spcAft>
              <a:buClr>
                <a:srgbClr val="000000"/>
              </a:buClr>
              <a:buSzPts val="2400"/>
            </a:pPr>
            <a:endParaRPr sz="18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800" b="0" i="0" u="none" strike="noStrike" cap="none" dirty="0">
                <a:solidFill>
                  <a:srgbClr val="000000"/>
                </a:solidFill>
                <a:latin typeface="Georgia"/>
                <a:ea typeface="Georgia"/>
                <a:cs typeface="Georgia"/>
                <a:sym typeface="Georgia"/>
              </a:rPr>
              <a:t>Feodaalse majanduse asendamine kaubandusliku majandusega (suund kapitalistlikule süsteemile</a:t>
            </a:r>
            <a:r>
              <a:rPr lang="et-EE" sz="1800" b="0" i="0" u="none" strike="noStrike" cap="none" dirty="0" smtClean="0">
                <a:solidFill>
                  <a:srgbClr val="000000"/>
                </a:solidFill>
                <a:latin typeface="Georgia"/>
                <a:ea typeface="Georgia"/>
                <a:cs typeface="Georgia"/>
                <a:sym typeface="Georgia"/>
              </a:rPr>
              <a:t>)</a:t>
            </a:r>
          </a:p>
          <a:p>
            <a:pPr marL="1440" marR="0" lvl="0" algn="l" rtl="0">
              <a:lnSpc>
                <a:spcPct val="100000"/>
              </a:lnSpc>
              <a:spcBef>
                <a:spcPts val="601"/>
              </a:spcBef>
              <a:spcAft>
                <a:spcPts val="0"/>
              </a:spcAft>
              <a:buClr>
                <a:srgbClr val="000000"/>
              </a:buClr>
              <a:buSzPts val="2400"/>
            </a:pPr>
            <a:endParaRPr sz="18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800" b="0" i="0" u="none" strike="noStrike" cap="none" dirty="0">
                <a:solidFill>
                  <a:srgbClr val="000000"/>
                </a:solidFill>
                <a:latin typeface="Georgia"/>
                <a:ea typeface="Georgia"/>
                <a:cs typeface="Georgia"/>
                <a:sym typeface="Georgia"/>
              </a:rPr>
              <a:t>Uued avastused – paber, trükitehnika, merekompass,  </a:t>
            </a:r>
            <a:r>
              <a:rPr lang="et-EE" sz="1800" b="0" i="0" u="none" strike="noStrike" cap="none" dirty="0" smtClean="0">
                <a:solidFill>
                  <a:srgbClr val="000000"/>
                </a:solidFill>
                <a:latin typeface="Georgia"/>
                <a:ea typeface="Georgia"/>
                <a:cs typeface="Georgia"/>
                <a:sym typeface="Georgia"/>
              </a:rPr>
              <a:t>püssirohi</a:t>
            </a:r>
          </a:p>
          <a:p>
            <a:pPr marL="1440" marR="0" lvl="0" algn="l" rtl="0">
              <a:lnSpc>
                <a:spcPct val="100000"/>
              </a:lnSpc>
              <a:spcBef>
                <a:spcPts val="601"/>
              </a:spcBef>
              <a:spcAft>
                <a:spcPts val="0"/>
              </a:spcAft>
              <a:buClr>
                <a:srgbClr val="000000"/>
              </a:buClr>
              <a:buSzPts val="2400"/>
            </a:pPr>
            <a:endParaRPr lang="et-EE" sz="1800" dirty="0">
              <a:latin typeface="Georgia"/>
              <a:sym typeface="Georgia"/>
            </a:endParaRPr>
          </a:p>
          <a:p>
            <a:pPr marL="1440" marR="0" lvl="0" algn="l" rtl="0">
              <a:lnSpc>
                <a:spcPct val="100000"/>
              </a:lnSpc>
              <a:spcBef>
                <a:spcPts val="601"/>
              </a:spcBef>
              <a:spcAft>
                <a:spcPts val="0"/>
              </a:spcAft>
              <a:buClr>
                <a:srgbClr val="000000"/>
              </a:buClr>
              <a:buSzPts val="2400"/>
            </a:pPr>
            <a:r>
              <a:rPr lang="et-EE" sz="1800" b="0" i="0" u="none" strike="noStrike" cap="none" dirty="0" smtClean="0">
                <a:latin typeface="Georgia"/>
                <a:sym typeface="Georgia"/>
              </a:rPr>
              <a:t>Kunstis – Bütsantsi keskaegse kujutamise asendamine </a:t>
            </a:r>
            <a:r>
              <a:rPr lang="et-EE" sz="1800" b="0" i="0" u="none" strike="noStrike" cap="none" dirty="0" err="1" smtClean="0">
                <a:latin typeface="Georgia"/>
                <a:sym typeface="Georgia"/>
              </a:rPr>
              <a:t>inimkesksema</a:t>
            </a:r>
            <a:r>
              <a:rPr lang="et-EE" sz="1800" b="0" i="0" u="none" strike="noStrike" cap="none" dirty="0" smtClean="0">
                <a:latin typeface="Georgia"/>
                <a:sym typeface="Georgia"/>
              </a:rPr>
              <a:t> käsitlusega</a:t>
            </a:r>
            <a:endParaRPr sz="1800" b="0" i="0" u="none" strike="noStrike" cap="none" dirty="0">
              <a:sym typeface="Arial"/>
            </a:endParaRPr>
          </a:p>
        </p:txBody>
      </p:sp>
    </p:spTree>
    <p:extLst>
      <p:ext uri="{BB962C8B-B14F-4D97-AF65-F5344CB8AC3E}">
        <p14:creationId xmlns:p14="http://schemas.microsoft.com/office/powerpoint/2010/main" val="181401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4"/>
        <p:cNvGrpSpPr/>
        <p:nvPr/>
      </p:nvGrpSpPr>
      <p:grpSpPr>
        <a:xfrm>
          <a:off x="0" y="0"/>
          <a:ext cx="0" cy="0"/>
          <a:chOff x="0" y="0"/>
          <a:chExt cx="0" cy="0"/>
        </a:xfrm>
      </p:grpSpPr>
      <p:sp>
        <p:nvSpPr>
          <p:cNvPr id="265" name="Google Shape;265;p8"/>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err="1">
                <a:solidFill>
                  <a:srgbClr val="000000"/>
                </a:solidFill>
                <a:latin typeface="Georgia"/>
                <a:ea typeface="Georgia"/>
                <a:cs typeface="Georgia"/>
                <a:sym typeface="Georgia"/>
              </a:rPr>
              <a:t>Proto</a:t>
            </a:r>
            <a:r>
              <a:rPr lang="et-EE" sz="1600" b="0" i="0" u="none" strike="noStrike" cap="none" dirty="0">
                <a:solidFill>
                  <a:srgbClr val="000000"/>
                </a:solidFill>
                <a:latin typeface="Georgia"/>
                <a:ea typeface="Georgia"/>
                <a:cs typeface="Georgia"/>
                <a:sym typeface="Georgia"/>
              </a:rPr>
              <a:t>-renessanss 13.-14. saj.</a:t>
            </a:r>
            <a:r>
              <a:rPr lang="et-EE" sz="1600" b="0" i="0" u="none" strike="noStrike" cap="none" dirty="0">
                <a:sym typeface="Arial"/>
              </a:rPr>
              <a:t/>
            </a:r>
            <a:br>
              <a:rPr lang="et-EE" sz="1600" b="0" i="0" u="none" strike="noStrike" cap="none" dirty="0">
                <a:sym typeface="Arial"/>
              </a:rPr>
            </a:br>
            <a:r>
              <a:rPr lang="et-EE" sz="1600" b="0" i="0" u="none" strike="noStrike" cap="none" dirty="0" err="1">
                <a:solidFill>
                  <a:srgbClr val="000000"/>
                </a:solidFill>
                <a:latin typeface="Georgia"/>
                <a:ea typeface="Georgia"/>
                <a:cs typeface="Georgia"/>
                <a:sym typeface="Georgia"/>
              </a:rPr>
              <a:t>Giotto</a:t>
            </a:r>
            <a:r>
              <a:rPr lang="et-EE" sz="1600" b="0" i="0" u="none" strike="noStrike" cap="none" dirty="0">
                <a:solidFill>
                  <a:srgbClr val="000000"/>
                </a:solidFill>
                <a:latin typeface="Georgia"/>
                <a:ea typeface="Georgia"/>
                <a:cs typeface="Georgia"/>
                <a:sym typeface="Georgia"/>
              </a:rPr>
              <a:t> </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fresko ca 1300, </a:t>
            </a:r>
            <a:r>
              <a:rPr lang="et-EE" sz="1600" b="0" i="0" u="none" strike="noStrike" cap="none" dirty="0" err="1">
                <a:solidFill>
                  <a:srgbClr val="000000"/>
                </a:solidFill>
                <a:latin typeface="Georgia"/>
                <a:ea typeface="Georgia"/>
                <a:cs typeface="Georgia"/>
                <a:sym typeface="Georgia"/>
              </a:rPr>
              <a:t>Assisi</a:t>
            </a:r>
            <a:r>
              <a:rPr lang="et-EE" sz="1600" b="0" i="0" u="none" strike="noStrike" cap="none" dirty="0">
                <a:solidFill>
                  <a:srgbClr val="000000"/>
                </a:solidFill>
                <a:latin typeface="Georgia"/>
                <a:ea typeface="Georgia"/>
                <a:cs typeface="Georgia"/>
                <a:sym typeface="Georgia"/>
              </a:rPr>
              <a:t> Püha </a:t>
            </a:r>
            <a:r>
              <a:rPr lang="et-EE" sz="1600" b="0" i="0" u="none" strike="noStrike" cap="none" dirty="0" err="1">
                <a:solidFill>
                  <a:srgbClr val="000000"/>
                </a:solidFill>
                <a:latin typeface="Georgia"/>
                <a:ea typeface="Georgia"/>
                <a:cs typeface="Georgia"/>
                <a:sym typeface="Georgia"/>
              </a:rPr>
              <a:t>Fransiscuse</a:t>
            </a:r>
            <a:r>
              <a:rPr lang="et-EE" sz="1600" b="0" i="0" u="none" strike="noStrike" cap="none" dirty="0">
                <a:solidFill>
                  <a:srgbClr val="000000"/>
                </a:solidFill>
                <a:latin typeface="Georgia"/>
                <a:ea typeface="Georgia"/>
                <a:cs typeface="Georgia"/>
                <a:sym typeface="Georgia"/>
              </a:rPr>
              <a:t> basiilika</a:t>
            </a:r>
            <a:endParaRPr sz="1600" b="0" i="0" u="none" strike="noStrike" cap="none" dirty="0">
              <a:sym typeface="Arial"/>
            </a:endParaRPr>
          </a:p>
        </p:txBody>
      </p:sp>
      <p:pic>
        <p:nvPicPr>
          <p:cNvPr id="266" name="Google Shape;266;p8"/>
          <p:cNvPicPr preferRelativeResize="0"/>
          <p:nvPr/>
        </p:nvPicPr>
        <p:blipFill rotWithShape="1">
          <a:blip r:embed="rId3">
            <a:alphaModFix/>
          </a:blip>
          <a:srcRect/>
          <a:stretch/>
        </p:blipFill>
        <p:spPr>
          <a:xfrm>
            <a:off x="2198077" y="1416240"/>
            <a:ext cx="4703885" cy="53274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4"/>
        <p:cNvGrpSpPr/>
        <p:nvPr/>
      </p:nvGrpSpPr>
      <p:grpSpPr>
        <a:xfrm>
          <a:off x="0" y="0"/>
          <a:ext cx="0" cy="0"/>
          <a:chOff x="0" y="0"/>
          <a:chExt cx="0" cy="0"/>
        </a:xfrm>
      </p:grpSpPr>
      <p:sp>
        <p:nvSpPr>
          <p:cNvPr id="295" name="Google Shape;295;p13"/>
          <p:cNvSpPr/>
          <p:nvPr/>
        </p:nvSpPr>
        <p:spPr>
          <a:xfrm>
            <a:off x="457200" y="274680"/>
            <a:ext cx="8228160" cy="1501366"/>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2400" b="0" i="0" u="none" strike="noStrike" cap="none" dirty="0" err="1" smtClean="0">
                <a:solidFill>
                  <a:srgbClr val="000000"/>
                </a:solidFill>
                <a:latin typeface="Georgia"/>
                <a:ea typeface="Georgia"/>
                <a:cs typeface="Georgia"/>
                <a:sym typeface="Georgia"/>
              </a:rPr>
              <a:t>Giotto</a:t>
            </a:r>
            <a:r>
              <a:rPr lang="et-EE" sz="2400" b="0" i="0" u="none" strike="noStrike" cap="none" dirty="0" smtClean="0">
                <a:solidFill>
                  <a:srgbClr val="000000"/>
                </a:solidFill>
                <a:latin typeface="Georgia"/>
                <a:ea typeface="Georgia"/>
                <a:cs typeface="Georgia"/>
                <a:sym typeface="Georgia"/>
              </a:rPr>
              <a:t> (</a:t>
            </a:r>
            <a:r>
              <a:rPr lang="et-EE" sz="2400" b="0" i="1" u="none" strike="noStrike" cap="none" dirty="0" smtClean="0">
                <a:solidFill>
                  <a:srgbClr val="000000"/>
                </a:solidFill>
                <a:latin typeface="Georgia"/>
                <a:ea typeface="Georgia"/>
                <a:cs typeface="Georgia"/>
                <a:sym typeface="Georgia"/>
              </a:rPr>
              <a:t>ca</a:t>
            </a:r>
            <a:r>
              <a:rPr lang="et-EE" sz="2400" b="0" i="0" u="none" strike="noStrike" cap="none" dirty="0" smtClean="0">
                <a:solidFill>
                  <a:srgbClr val="000000"/>
                </a:solidFill>
                <a:latin typeface="Georgia"/>
                <a:ea typeface="Georgia"/>
                <a:cs typeface="Georgia"/>
                <a:sym typeface="Georgia"/>
              </a:rPr>
              <a:t> 1267 – 1337)</a:t>
            </a:r>
          </a:p>
          <a:p>
            <a:pPr marL="0" marR="0" lvl="0" indent="0" algn="ctr" rtl="0">
              <a:lnSpc>
                <a:spcPct val="100000"/>
              </a:lnSpc>
              <a:spcBef>
                <a:spcPts val="0"/>
              </a:spcBef>
              <a:spcAft>
                <a:spcPts val="0"/>
              </a:spcAft>
              <a:buNone/>
            </a:pPr>
            <a:endParaRPr lang="et-EE" sz="2400" b="0" i="0" u="none" strike="noStrike" cap="none" dirty="0" smtClean="0">
              <a:solidFill>
                <a:srgbClr val="000000"/>
              </a:solidFill>
              <a:latin typeface="Georgia"/>
              <a:ea typeface="Georgia"/>
              <a:cs typeface="Georgia"/>
              <a:sym typeface="Georgia"/>
            </a:endParaRPr>
          </a:p>
          <a:p>
            <a:pPr algn="ctr"/>
            <a:r>
              <a:rPr lang="en-US" b="1" dirty="0">
                <a:latin typeface="Georgia" panose="02040502050405020303" pitchFamily="18" charset="0"/>
              </a:rPr>
              <a:t>Giotto His Life And Art (2010) | Full Movie | Clive </a:t>
            </a:r>
            <a:r>
              <a:rPr lang="en-US" b="1" dirty="0" smtClean="0">
                <a:latin typeface="Georgia" panose="02040502050405020303" pitchFamily="18" charset="0"/>
              </a:rPr>
              <a:t>Rich</a:t>
            </a:r>
            <a:endParaRPr lang="et-EE" sz="1600" dirty="0" smtClean="0">
              <a:latin typeface="Georgia" panose="02040502050405020303" pitchFamily="18" charset="0"/>
            </a:endParaRPr>
          </a:p>
          <a:p>
            <a:pPr lvl="0" algn="ctr"/>
            <a:r>
              <a:rPr lang="et-EE" sz="1600" dirty="0" smtClean="0">
                <a:hlinkClick r:id="rId3"/>
              </a:rPr>
              <a:t>https</a:t>
            </a:r>
            <a:r>
              <a:rPr lang="et-EE" sz="1600" dirty="0">
                <a:hlinkClick r:id="rId3"/>
              </a:rPr>
              <a:t>://</a:t>
            </a:r>
            <a:r>
              <a:rPr lang="et-EE" sz="1600" dirty="0" smtClean="0">
                <a:hlinkClick r:id="rId3"/>
              </a:rPr>
              <a:t>www.youtube.com/watch?v=5JIUnMkBykE&amp;ab_channel=VisionVideo</a:t>
            </a:r>
            <a:r>
              <a:rPr lang="et-EE" sz="1600" dirty="0" smtClean="0"/>
              <a:t> </a:t>
            </a:r>
            <a:endParaRPr sz="1600" b="0" i="0" u="none" strike="noStrike" cap="none" dirty="0">
              <a:sym typeface="Arial"/>
            </a:endParaRPr>
          </a:p>
        </p:txBody>
      </p:sp>
      <p:pic>
        <p:nvPicPr>
          <p:cNvPr id="296" name="Google Shape;296;p13"/>
          <p:cNvPicPr preferRelativeResize="0"/>
          <p:nvPr/>
        </p:nvPicPr>
        <p:blipFill rotWithShape="1">
          <a:blip r:embed="rId4">
            <a:alphaModFix/>
          </a:blip>
          <a:srcRect/>
          <a:stretch/>
        </p:blipFill>
        <p:spPr>
          <a:xfrm>
            <a:off x="153028" y="2228177"/>
            <a:ext cx="4043880" cy="3965040"/>
          </a:xfrm>
          <a:prstGeom prst="rect">
            <a:avLst/>
          </a:prstGeom>
          <a:noFill/>
          <a:ln>
            <a:noFill/>
          </a:ln>
        </p:spPr>
      </p:pic>
      <p:sp>
        <p:nvSpPr>
          <p:cNvPr id="297" name="Google Shape;297;p13"/>
          <p:cNvSpPr/>
          <p:nvPr/>
        </p:nvSpPr>
        <p:spPr>
          <a:xfrm>
            <a:off x="4320000" y="2228177"/>
            <a:ext cx="4535640" cy="4313299"/>
          </a:xfrm>
          <a:prstGeom prst="rect">
            <a:avLst/>
          </a:prstGeom>
          <a:noFill/>
          <a:ln>
            <a:noFill/>
          </a:ln>
        </p:spPr>
        <p:txBody>
          <a:bodyPr spcFirstLastPara="1" wrap="square" lIns="90000" tIns="45000" rIns="90000" bIns="45000" anchor="t" anchorCtr="0">
            <a:noAutofit/>
          </a:bodyPr>
          <a:lstStyle/>
          <a:p>
            <a:pPr marL="1440" marR="0" lvl="0" algn="l" rtl="0">
              <a:lnSpc>
                <a:spcPct val="100000"/>
              </a:lnSpc>
              <a:spcBef>
                <a:spcPts val="0"/>
              </a:spcBef>
              <a:spcAft>
                <a:spcPts val="0"/>
              </a:spcAft>
              <a:buClr>
                <a:srgbClr val="000000"/>
              </a:buClr>
              <a:buSzPts val="2400"/>
            </a:pPr>
            <a:r>
              <a:rPr lang="et-EE" sz="1800" b="0" i="0" u="none" strike="noStrike" cap="none" dirty="0" err="1">
                <a:solidFill>
                  <a:srgbClr val="000000"/>
                </a:solidFill>
                <a:latin typeface="Georgia"/>
                <a:ea typeface="Georgia"/>
                <a:cs typeface="Georgia"/>
                <a:sym typeface="Georgia"/>
              </a:rPr>
              <a:t>Giotto</a:t>
            </a:r>
            <a:r>
              <a:rPr lang="et-EE" sz="1800" b="0" i="0" u="none" strike="noStrike" cap="none" dirty="0">
                <a:solidFill>
                  <a:srgbClr val="000000"/>
                </a:solidFill>
                <a:latin typeface="Georgia"/>
                <a:ea typeface="Georgia"/>
                <a:cs typeface="Georgia"/>
                <a:sym typeface="Georgia"/>
              </a:rPr>
              <a:t> freskod – üleminek keskaja kunstilt </a:t>
            </a:r>
            <a:r>
              <a:rPr lang="et-EE" sz="1800" b="0" i="0" u="none" strike="noStrike" cap="none" dirty="0" smtClean="0">
                <a:solidFill>
                  <a:srgbClr val="000000"/>
                </a:solidFill>
                <a:latin typeface="Georgia"/>
                <a:ea typeface="Georgia"/>
                <a:cs typeface="Georgia"/>
                <a:sym typeface="Georgia"/>
              </a:rPr>
              <a:t>renessanssi;</a:t>
            </a:r>
            <a:endParaRPr sz="18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800" b="0" i="0" u="none" strike="noStrike" cap="none" dirty="0">
                <a:solidFill>
                  <a:srgbClr val="000000"/>
                </a:solidFill>
                <a:latin typeface="Georgia"/>
                <a:ea typeface="Georgia"/>
                <a:cs typeface="Georgia"/>
                <a:sym typeface="Georgia"/>
              </a:rPr>
              <a:t>lihtne ja selge </a:t>
            </a:r>
            <a:r>
              <a:rPr lang="et-EE" sz="1800" b="0" i="0" u="none" strike="noStrike" cap="none" dirty="0" smtClean="0">
                <a:solidFill>
                  <a:srgbClr val="000000"/>
                </a:solidFill>
                <a:latin typeface="Georgia"/>
                <a:ea typeface="Georgia"/>
                <a:cs typeface="Georgia"/>
                <a:sym typeface="Georgia"/>
              </a:rPr>
              <a:t>kompositsioon;</a:t>
            </a:r>
            <a:endParaRPr sz="18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800" b="0" i="0" u="none" strike="noStrike" cap="none" dirty="0" smtClean="0">
                <a:solidFill>
                  <a:srgbClr val="000000"/>
                </a:solidFill>
                <a:latin typeface="Georgia"/>
                <a:ea typeface="Georgia"/>
                <a:cs typeface="Georgia"/>
                <a:sym typeface="Georgia"/>
              </a:rPr>
              <a:t>psühholoogiline </a:t>
            </a:r>
            <a:r>
              <a:rPr lang="et-EE" sz="1800" b="0" i="0" u="none" strike="noStrike" cap="none" dirty="0">
                <a:solidFill>
                  <a:srgbClr val="000000"/>
                </a:solidFill>
                <a:latin typeface="Georgia"/>
                <a:ea typeface="Georgia"/>
                <a:cs typeface="Georgia"/>
                <a:sym typeface="Georgia"/>
              </a:rPr>
              <a:t>selgus ja sügavus, hingestatus</a:t>
            </a:r>
            <a:endParaRPr sz="1800" b="0" i="0" u="none" strike="noStrike" cap="none" dirty="0">
              <a:sym typeface="Arial"/>
            </a:endParaRPr>
          </a:p>
          <a:p>
            <a:pPr marL="1440" marR="0" lvl="0" algn="l" rtl="0">
              <a:lnSpc>
                <a:spcPct val="100000"/>
              </a:lnSpc>
              <a:spcBef>
                <a:spcPts val="601"/>
              </a:spcBef>
              <a:spcAft>
                <a:spcPts val="0"/>
              </a:spcAft>
              <a:buClr>
                <a:srgbClr val="000000"/>
              </a:buClr>
              <a:buSzPts val="2400"/>
            </a:pPr>
            <a:endParaRPr lang="et-EE" sz="1800" b="0" i="0" u="none" strike="noStrike" cap="none" dirty="0" smtClean="0">
              <a:solidFill>
                <a:srgbClr val="000000"/>
              </a:solidFill>
              <a:latin typeface="Georgia"/>
              <a:ea typeface="Georgia"/>
              <a:cs typeface="Georgia"/>
              <a:sym typeface="Georgia"/>
            </a:endParaRPr>
          </a:p>
          <a:p>
            <a:pPr marL="1440" marR="0" lvl="0" algn="l" rtl="0">
              <a:lnSpc>
                <a:spcPct val="100000"/>
              </a:lnSpc>
              <a:spcBef>
                <a:spcPts val="601"/>
              </a:spcBef>
              <a:spcAft>
                <a:spcPts val="0"/>
              </a:spcAft>
              <a:buClr>
                <a:srgbClr val="000000"/>
              </a:buClr>
              <a:buSzPts val="2400"/>
            </a:pPr>
            <a:r>
              <a:rPr lang="et-EE" sz="1800" b="0" i="0" u="none" strike="noStrike" cap="none" dirty="0" smtClean="0">
                <a:solidFill>
                  <a:srgbClr val="000000"/>
                </a:solidFill>
                <a:latin typeface="Georgia"/>
                <a:ea typeface="Georgia"/>
                <a:cs typeface="Georgia"/>
                <a:sym typeface="Georgia"/>
              </a:rPr>
              <a:t>Siit </a:t>
            </a:r>
            <a:r>
              <a:rPr lang="et-EE" sz="1800" b="0" i="0" u="none" strike="noStrike" cap="none" dirty="0">
                <a:solidFill>
                  <a:srgbClr val="000000"/>
                </a:solidFill>
                <a:latin typeface="Georgia"/>
                <a:ea typeface="Georgia"/>
                <a:cs typeface="Georgia"/>
                <a:sym typeface="Georgia"/>
              </a:rPr>
              <a:t>puudub hilisemate renessansskunstnike lineaarne joonistuslikkus või pildi hierarhiline ülesehitus, puudub lineaarperspektiiv</a:t>
            </a:r>
            <a:endParaRPr sz="1800" b="0" i="0" u="none" strike="noStrike" cap="none" dirty="0">
              <a:sym typeface="Arial"/>
            </a:endParaRPr>
          </a:p>
          <a:p>
            <a:pPr marL="0" marR="0" lvl="0" indent="0" algn="l" rtl="0">
              <a:lnSpc>
                <a:spcPct val="100000"/>
              </a:lnSpc>
              <a:spcBef>
                <a:spcPts val="0"/>
              </a:spcBef>
              <a:spcAft>
                <a:spcPts val="0"/>
              </a:spcAft>
              <a:buNone/>
            </a:pPr>
            <a:endParaRPr sz="2400" b="0" i="0" u="none" strike="noStrike" cap="none"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1"/>
        <p:cNvGrpSpPr/>
        <p:nvPr/>
      </p:nvGrpSpPr>
      <p:grpSpPr>
        <a:xfrm>
          <a:off x="0" y="0"/>
          <a:ext cx="0" cy="0"/>
          <a:chOff x="0" y="0"/>
          <a:chExt cx="0" cy="0"/>
        </a:xfrm>
      </p:grpSpPr>
      <p:sp>
        <p:nvSpPr>
          <p:cNvPr id="302" name="Google Shape;302;p14"/>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err="1">
                <a:solidFill>
                  <a:srgbClr val="000000"/>
                </a:solidFill>
                <a:latin typeface="Georgia"/>
                <a:ea typeface="Georgia"/>
                <a:cs typeface="Georgia"/>
                <a:sym typeface="Georgia"/>
              </a:rPr>
              <a:t>Giotto</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Püha </a:t>
            </a:r>
            <a:r>
              <a:rPr lang="et-EE" sz="1600" b="0" i="0" u="none" strike="noStrike" cap="none" dirty="0" err="1">
                <a:solidFill>
                  <a:srgbClr val="000000"/>
                </a:solidFill>
                <a:latin typeface="Georgia"/>
                <a:ea typeface="Georgia"/>
                <a:cs typeface="Georgia"/>
                <a:sym typeface="Georgia"/>
              </a:rPr>
              <a:t>Fransiscus</a:t>
            </a:r>
            <a:r>
              <a:rPr lang="et-EE" sz="1600" b="0" i="0" u="none" strike="noStrike" cap="none" dirty="0">
                <a:solidFill>
                  <a:srgbClr val="000000"/>
                </a:solidFill>
                <a:latin typeface="Georgia"/>
                <a:ea typeface="Georgia"/>
                <a:cs typeface="Georgia"/>
                <a:sym typeface="Georgia"/>
              </a:rPr>
              <a:t> jutlustamas lindudele</a:t>
            </a:r>
            <a:endParaRPr sz="1600" b="0" i="0" u="none" strike="noStrike" cap="none" dirty="0">
              <a:sym typeface="Arial"/>
            </a:endParaRPr>
          </a:p>
        </p:txBody>
      </p:sp>
      <p:pic>
        <p:nvPicPr>
          <p:cNvPr id="303" name="Google Shape;303;p14"/>
          <p:cNvPicPr preferRelativeResize="0"/>
          <p:nvPr/>
        </p:nvPicPr>
        <p:blipFill rotWithShape="1">
          <a:blip r:embed="rId3">
            <a:alphaModFix/>
          </a:blip>
          <a:srcRect/>
          <a:stretch/>
        </p:blipFill>
        <p:spPr>
          <a:xfrm>
            <a:off x="718200" y="1300320"/>
            <a:ext cx="7705800" cy="53236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7"/>
        <p:cNvGrpSpPr/>
        <p:nvPr/>
      </p:nvGrpSpPr>
      <p:grpSpPr>
        <a:xfrm>
          <a:off x="0" y="0"/>
          <a:ext cx="0" cy="0"/>
          <a:chOff x="0" y="0"/>
          <a:chExt cx="0" cy="0"/>
        </a:xfrm>
      </p:grpSpPr>
      <p:sp>
        <p:nvSpPr>
          <p:cNvPr id="308" name="Google Shape;308;p15"/>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err="1">
                <a:solidFill>
                  <a:srgbClr val="000000"/>
                </a:solidFill>
                <a:latin typeface="Georgia"/>
                <a:ea typeface="Georgia"/>
                <a:cs typeface="Georgia"/>
                <a:sym typeface="Georgia"/>
              </a:rPr>
              <a:t>Giotto</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Püha </a:t>
            </a:r>
            <a:r>
              <a:rPr lang="et-EE" sz="1600" b="0" i="0" u="none" strike="noStrike" cap="none" dirty="0" err="1">
                <a:solidFill>
                  <a:srgbClr val="000000"/>
                </a:solidFill>
                <a:latin typeface="Georgia"/>
                <a:ea typeface="Georgia"/>
                <a:cs typeface="Georgia"/>
                <a:sym typeface="Georgia"/>
              </a:rPr>
              <a:t>Fransiscus</a:t>
            </a:r>
            <a:r>
              <a:rPr lang="et-EE" sz="1600" b="0" i="0" u="none" strike="noStrike" cap="none" dirty="0">
                <a:solidFill>
                  <a:srgbClr val="000000"/>
                </a:solidFill>
                <a:latin typeface="Georgia"/>
                <a:ea typeface="Georgia"/>
                <a:cs typeface="Georgia"/>
                <a:sym typeface="Georgia"/>
              </a:rPr>
              <a:t> jutlustamas lindudele</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1295-1300 Louvre, Pariis</a:t>
            </a:r>
            <a:endParaRPr sz="1600" b="0" i="0" u="none" strike="noStrike" cap="none" dirty="0">
              <a:sym typeface="Arial"/>
            </a:endParaRPr>
          </a:p>
        </p:txBody>
      </p:sp>
      <p:pic>
        <p:nvPicPr>
          <p:cNvPr id="309" name="Google Shape;309;p15"/>
          <p:cNvPicPr preferRelativeResize="0"/>
          <p:nvPr/>
        </p:nvPicPr>
        <p:blipFill rotWithShape="1">
          <a:blip r:embed="rId3">
            <a:alphaModFix/>
          </a:blip>
          <a:srcRect/>
          <a:stretch/>
        </p:blipFill>
        <p:spPr>
          <a:xfrm>
            <a:off x="1834920" y="1471320"/>
            <a:ext cx="5509080" cy="51526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9"/>
        <p:cNvGrpSpPr/>
        <p:nvPr/>
      </p:nvGrpSpPr>
      <p:grpSpPr>
        <a:xfrm>
          <a:off x="0" y="0"/>
          <a:ext cx="0" cy="0"/>
          <a:chOff x="0" y="0"/>
          <a:chExt cx="0" cy="0"/>
        </a:xfrm>
      </p:grpSpPr>
      <p:sp>
        <p:nvSpPr>
          <p:cNvPr id="320" name="Google Shape;320;p17"/>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err="1">
                <a:solidFill>
                  <a:srgbClr val="000000"/>
                </a:solidFill>
                <a:latin typeface="Georgia"/>
                <a:ea typeface="Georgia"/>
                <a:cs typeface="Georgia"/>
                <a:sym typeface="Georgia"/>
              </a:rPr>
              <a:t>Giotto</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Püha </a:t>
            </a:r>
            <a:r>
              <a:rPr lang="et-EE" sz="1600" b="0" i="0" u="none" strike="noStrike" cap="none" dirty="0" err="1">
                <a:solidFill>
                  <a:srgbClr val="000000"/>
                </a:solidFill>
                <a:latin typeface="Georgia"/>
                <a:ea typeface="Georgia"/>
                <a:cs typeface="Georgia"/>
                <a:sym typeface="Georgia"/>
              </a:rPr>
              <a:t>Fransiscuse</a:t>
            </a:r>
            <a:r>
              <a:rPr lang="et-EE" sz="1600" b="0" i="0" u="none" strike="noStrike" cap="none" dirty="0">
                <a:solidFill>
                  <a:srgbClr val="000000"/>
                </a:solidFill>
                <a:latin typeface="Georgia"/>
                <a:ea typeface="Georgia"/>
                <a:cs typeface="Georgia"/>
                <a:sym typeface="Georgia"/>
              </a:rPr>
              <a:t> surm, fresko, 1325</a:t>
            </a:r>
            <a:r>
              <a:rPr lang="et-EE" sz="1600" b="0" i="0" u="none" strike="noStrike" cap="none" dirty="0">
                <a:sym typeface="Arial"/>
              </a:rPr>
              <a:t/>
            </a:r>
            <a:br>
              <a:rPr lang="et-EE" sz="1600" b="0" i="0" u="none" strike="noStrike" cap="none" dirty="0">
                <a:sym typeface="Arial"/>
              </a:rPr>
            </a:br>
            <a:r>
              <a:rPr lang="et-EE" sz="1600" b="0" i="0" u="none" strike="noStrike" cap="none" dirty="0" err="1">
                <a:solidFill>
                  <a:srgbClr val="000000"/>
                </a:solidFill>
                <a:latin typeface="Georgia"/>
                <a:ea typeface="Georgia"/>
                <a:cs typeface="Georgia"/>
                <a:sym typeface="Georgia"/>
              </a:rPr>
              <a:t>Assisi</a:t>
            </a:r>
            <a:r>
              <a:rPr lang="et-EE" sz="1600" b="0" i="0" u="none" strike="noStrike" cap="none" dirty="0">
                <a:solidFill>
                  <a:srgbClr val="000000"/>
                </a:solidFill>
                <a:latin typeface="Georgia"/>
                <a:ea typeface="Georgia"/>
                <a:cs typeface="Georgia"/>
                <a:sym typeface="Georgia"/>
              </a:rPr>
              <a:t> basiilika</a:t>
            </a:r>
            <a:endParaRPr sz="1600" b="0" i="0" u="none" strike="noStrike" cap="none" dirty="0">
              <a:sym typeface="Arial"/>
            </a:endParaRPr>
          </a:p>
        </p:txBody>
      </p:sp>
      <p:pic>
        <p:nvPicPr>
          <p:cNvPr id="321" name="Google Shape;321;p17"/>
          <p:cNvPicPr preferRelativeResize="0"/>
          <p:nvPr/>
        </p:nvPicPr>
        <p:blipFill rotWithShape="1">
          <a:blip r:embed="rId3">
            <a:alphaModFix/>
          </a:blip>
          <a:srcRect/>
          <a:stretch/>
        </p:blipFill>
        <p:spPr>
          <a:xfrm>
            <a:off x="2060280" y="1512000"/>
            <a:ext cx="5067360" cy="51303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5"/>
        <p:cNvGrpSpPr/>
        <p:nvPr/>
      </p:nvGrpSpPr>
      <p:grpSpPr>
        <a:xfrm>
          <a:off x="0" y="0"/>
          <a:ext cx="0" cy="0"/>
          <a:chOff x="0" y="0"/>
          <a:chExt cx="0" cy="0"/>
        </a:xfrm>
      </p:grpSpPr>
      <p:sp>
        <p:nvSpPr>
          <p:cNvPr id="326" name="Google Shape;326;p18"/>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err="1">
                <a:solidFill>
                  <a:srgbClr val="000000"/>
                </a:solidFill>
                <a:latin typeface="Georgia"/>
                <a:ea typeface="Georgia"/>
                <a:cs typeface="Georgia"/>
                <a:sym typeface="Georgia"/>
              </a:rPr>
              <a:t>Giotto</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Püha </a:t>
            </a:r>
            <a:r>
              <a:rPr lang="et-EE" sz="1600" b="0" i="0" u="none" strike="noStrike" cap="none" dirty="0" err="1">
                <a:solidFill>
                  <a:srgbClr val="000000"/>
                </a:solidFill>
                <a:latin typeface="Georgia"/>
                <a:ea typeface="Georgia"/>
                <a:cs typeface="Georgia"/>
                <a:sym typeface="Georgia"/>
              </a:rPr>
              <a:t>Fransiscuse</a:t>
            </a:r>
            <a:r>
              <a:rPr lang="et-EE" sz="1600" b="0" i="0" u="none" strike="noStrike" cap="none" dirty="0">
                <a:solidFill>
                  <a:srgbClr val="000000"/>
                </a:solidFill>
                <a:latin typeface="Georgia"/>
                <a:ea typeface="Georgia"/>
                <a:cs typeface="Georgia"/>
                <a:sym typeface="Georgia"/>
              </a:rPr>
              <a:t> surm, fresko, 1325 – </a:t>
            </a:r>
            <a:r>
              <a:rPr lang="et-EE" sz="1600" b="0" i="0" u="none" strike="noStrike" cap="none" dirty="0" smtClean="0">
                <a:solidFill>
                  <a:srgbClr val="000000"/>
                </a:solidFill>
                <a:latin typeface="Georgia"/>
                <a:ea typeface="Georgia"/>
                <a:cs typeface="Georgia"/>
                <a:sym typeface="Georgia"/>
              </a:rPr>
              <a:t>vt detail </a:t>
            </a:r>
            <a:r>
              <a:rPr lang="et-EE" sz="1600" b="0" i="0" u="none" strike="noStrike" cap="none" dirty="0">
                <a:solidFill>
                  <a:srgbClr val="000000"/>
                </a:solidFill>
                <a:latin typeface="Georgia"/>
                <a:ea typeface="Georgia"/>
                <a:cs typeface="Georgia"/>
                <a:sym typeface="Georgia"/>
              </a:rPr>
              <a:t>(pilvedes olev profiil), </a:t>
            </a:r>
            <a:endParaRPr lang="et-EE" sz="1600" b="0" i="0" u="none" strike="noStrike" cap="none" dirty="0" smtClean="0">
              <a:solidFill>
                <a:srgbClr val="000000"/>
              </a:solidFill>
              <a:latin typeface="Georgia"/>
              <a:ea typeface="Georgia"/>
              <a:cs typeface="Georgia"/>
              <a:sym typeface="Georgia"/>
            </a:endParaRPr>
          </a:p>
          <a:p>
            <a:pPr marL="0" marR="0" lvl="0" indent="0" algn="ctr" rtl="0">
              <a:lnSpc>
                <a:spcPct val="100000"/>
              </a:lnSpc>
              <a:spcBef>
                <a:spcPts val="0"/>
              </a:spcBef>
              <a:spcAft>
                <a:spcPts val="0"/>
              </a:spcAft>
              <a:buNone/>
            </a:pPr>
            <a:r>
              <a:rPr lang="et-EE" sz="1600" b="0" i="0" u="none" strike="noStrike" cap="none" dirty="0" smtClean="0">
                <a:solidFill>
                  <a:srgbClr val="000000"/>
                </a:solidFill>
                <a:latin typeface="Georgia"/>
                <a:ea typeface="Georgia"/>
                <a:cs typeface="Georgia"/>
                <a:sym typeface="Georgia"/>
              </a:rPr>
              <a:t>fresko </a:t>
            </a:r>
            <a:r>
              <a:rPr lang="et-EE" sz="1600" b="0" i="0" u="none" strike="noStrike" cap="none" dirty="0" err="1">
                <a:solidFill>
                  <a:srgbClr val="000000"/>
                </a:solidFill>
                <a:latin typeface="Georgia"/>
                <a:ea typeface="Georgia"/>
                <a:cs typeface="Georgia"/>
                <a:sym typeface="Georgia"/>
              </a:rPr>
              <a:t>Assisi</a:t>
            </a:r>
            <a:r>
              <a:rPr lang="et-EE" sz="1600" b="0" i="0" u="none" strike="noStrike" cap="none" dirty="0">
                <a:solidFill>
                  <a:srgbClr val="000000"/>
                </a:solidFill>
                <a:latin typeface="Georgia"/>
                <a:ea typeface="Georgia"/>
                <a:cs typeface="Georgia"/>
                <a:sym typeface="Georgia"/>
              </a:rPr>
              <a:t> basiilikas</a:t>
            </a:r>
            <a:endParaRPr sz="1600" b="0" i="0" u="none" strike="noStrike" cap="none" dirty="0">
              <a:sym typeface="Arial"/>
            </a:endParaRPr>
          </a:p>
        </p:txBody>
      </p:sp>
      <p:pic>
        <p:nvPicPr>
          <p:cNvPr id="327" name="Google Shape;327;p18"/>
          <p:cNvPicPr preferRelativeResize="0"/>
          <p:nvPr/>
        </p:nvPicPr>
        <p:blipFill rotWithShape="1">
          <a:blip r:embed="rId3">
            <a:alphaModFix/>
          </a:blip>
          <a:srcRect/>
          <a:stretch/>
        </p:blipFill>
        <p:spPr>
          <a:xfrm>
            <a:off x="703385" y="1416241"/>
            <a:ext cx="7913077" cy="53626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1"/>
        <p:cNvGrpSpPr/>
        <p:nvPr/>
      </p:nvGrpSpPr>
      <p:grpSpPr>
        <a:xfrm>
          <a:off x="0" y="0"/>
          <a:ext cx="0" cy="0"/>
          <a:chOff x="0" y="0"/>
          <a:chExt cx="0" cy="0"/>
        </a:xfrm>
      </p:grpSpPr>
      <p:sp>
        <p:nvSpPr>
          <p:cNvPr id="332" name="Google Shape;332;p19"/>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err="1">
                <a:solidFill>
                  <a:srgbClr val="000000"/>
                </a:solidFill>
                <a:latin typeface="Georgia"/>
                <a:ea typeface="Georgia"/>
                <a:cs typeface="Georgia"/>
                <a:sym typeface="Georgia"/>
              </a:rPr>
              <a:t>Proto</a:t>
            </a:r>
            <a:r>
              <a:rPr lang="et-EE" sz="1600" b="0" i="0" u="none" strike="noStrike" cap="none" dirty="0">
                <a:solidFill>
                  <a:srgbClr val="000000"/>
                </a:solidFill>
                <a:latin typeface="Georgia"/>
                <a:ea typeface="Georgia"/>
                <a:cs typeface="Georgia"/>
                <a:sym typeface="Georgia"/>
              </a:rPr>
              <a:t>-renessanss 13.-14. saj</a:t>
            </a:r>
            <a:r>
              <a:rPr lang="et-EE" sz="1600" b="0" i="0" u="none" strike="noStrike" cap="none" dirty="0">
                <a:sym typeface="Arial"/>
              </a:rPr>
              <a:t/>
            </a:r>
            <a:br>
              <a:rPr lang="et-EE" sz="1600" b="0" i="0" u="none" strike="noStrike" cap="none" dirty="0">
                <a:sym typeface="Arial"/>
              </a:rPr>
            </a:br>
            <a:r>
              <a:rPr lang="et-EE" sz="1600" b="0" i="0" u="none" strike="noStrike" cap="none" dirty="0" err="1">
                <a:solidFill>
                  <a:srgbClr val="000000"/>
                </a:solidFill>
                <a:latin typeface="Georgia"/>
                <a:ea typeface="Georgia"/>
                <a:cs typeface="Georgia"/>
                <a:sym typeface="Georgia"/>
              </a:rPr>
              <a:t>Giotto</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fresko 1305-06 </a:t>
            </a:r>
            <a:r>
              <a:rPr lang="et-EE" sz="1600" b="0" i="0" u="none" strike="noStrike" cap="none" dirty="0" err="1">
                <a:solidFill>
                  <a:srgbClr val="000000"/>
                </a:solidFill>
                <a:latin typeface="Georgia"/>
                <a:ea typeface="Georgia"/>
                <a:cs typeface="Georgia"/>
                <a:sym typeface="Georgia"/>
              </a:rPr>
              <a:t>Paduas</a:t>
            </a:r>
            <a:endParaRPr sz="1600" b="0" i="0" u="none" strike="noStrike" cap="none" dirty="0">
              <a:sym typeface="Arial"/>
            </a:endParaRPr>
          </a:p>
        </p:txBody>
      </p:sp>
      <p:pic>
        <p:nvPicPr>
          <p:cNvPr id="333" name="Google Shape;333;p19"/>
          <p:cNvPicPr preferRelativeResize="0"/>
          <p:nvPr/>
        </p:nvPicPr>
        <p:blipFill rotWithShape="1">
          <a:blip r:embed="rId3">
            <a:alphaModFix/>
          </a:blip>
          <a:srcRect/>
          <a:stretch/>
        </p:blipFill>
        <p:spPr>
          <a:xfrm>
            <a:off x="2088000" y="1584000"/>
            <a:ext cx="4967640" cy="50342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7"/>
        <p:cNvGrpSpPr/>
        <p:nvPr/>
      </p:nvGrpSpPr>
      <p:grpSpPr>
        <a:xfrm>
          <a:off x="0" y="0"/>
          <a:ext cx="0" cy="0"/>
          <a:chOff x="0" y="0"/>
          <a:chExt cx="0" cy="0"/>
        </a:xfrm>
      </p:grpSpPr>
      <p:sp>
        <p:nvSpPr>
          <p:cNvPr id="338" name="Google Shape;338;p20"/>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err="1">
                <a:solidFill>
                  <a:srgbClr val="000000"/>
                </a:solidFill>
                <a:latin typeface="Georgia"/>
                <a:ea typeface="Georgia"/>
                <a:cs typeface="Georgia"/>
                <a:sym typeface="Georgia"/>
              </a:rPr>
              <a:t>Proto</a:t>
            </a:r>
            <a:r>
              <a:rPr lang="et-EE" sz="1600" b="0" i="0" u="none" strike="noStrike" cap="none" dirty="0">
                <a:solidFill>
                  <a:srgbClr val="000000"/>
                </a:solidFill>
                <a:latin typeface="Georgia"/>
                <a:ea typeface="Georgia"/>
                <a:cs typeface="Georgia"/>
                <a:sym typeface="Georgia"/>
              </a:rPr>
              <a:t>-renessanss 13.-14. saj</a:t>
            </a:r>
            <a:r>
              <a:rPr lang="et-EE" sz="1600" b="0" i="0" u="none" strike="noStrike" cap="none" dirty="0">
                <a:sym typeface="Arial"/>
              </a:rPr>
              <a:t/>
            </a:r>
            <a:br>
              <a:rPr lang="et-EE" sz="1600" b="0" i="0" u="none" strike="noStrike" cap="none" dirty="0">
                <a:sym typeface="Arial"/>
              </a:rPr>
            </a:br>
            <a:r>
              <a:rPr lang="et-EE" sz="1600" b="0" i="0" u="none" strike="noStrike" cap="none" dirty="0" err="1">
                <a:solidFill>
                  <a:srgbClr val="000000"/>
                </a:solidFill>
                <a:latin typeface="Georgia"/>
                <a:ea typeface="Georgia"/>
                <a:cs typeface="Georgia"/>
                <a:sym typeface="Georgia"/>
              </a:rPr>
              <a:t>Giotto</a:t>
            </a:r>
            <a:endParaRPr sz="1600" b="0" i="0" u="none" strike="noStrike" cap="none" dirty="0">
              <a:sym typeface="Arial"/>
            </a:endParaRPr>
          </a:p>
        </p:txBody>
      </p:sp>
      <p:pic>
        <p:nvPicPr>
          <p:cNvPr id="339" name="Google Shape;339;p20"/>
          <p:cNvPicPr preferRelativeResize="0"/>
          <p:nvPr/>
        </p:nvPicPr>
        <p:blipFill rotWithShape="1">
          <a:blip r:embed="rId3">
            <a:alphaModFix/>
          </a:blip>
          <a:srcRect/>
          <a:stretch/>
        </p:blipFill>
        <p:spPr>
          <a:xfrm>
            <a:off x="1503485" y="1292469"/>
            <a:ext cx="6444761" cy="53720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3"/>
        <p:cNvGrpSpPr/>
        <p:nvPr/>
      </p:nvGrpSpPr>
      <p:grpSpPr>
        <a:xfrm>
          <a:off x="0" y="0"/>
          <a:ext cx="0" cy="0"/>
          <a:chOff x="0" y="0"/>
          <a:chExt cx="0" cy="0"/>
        </a:xfrm>
      </p:grpSpPr>
      <p:sp>
        <p:nvSpPr>
          <p:cNvPr id="344" name="Google Shape;344;p21"/>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1" i="0" u="none" strike="noStrike" cap="none">
                <a:solidFill>
                  <a:srgbClr val="000000"/>
                </a:solidFill>
                <a:latin typeface="Georgia"/>
                <a:ea typeface="Georgia"/>
                <a:cs typeface="Georgia"/>
                <a:sym typeface="Georgia"/>
              </a:rPr>
              <a:t>Fra Angelico (</a:t>
            </a:r>
            <a:r>
              <a:rPr lang="et-EE" sz="1800" b="1" i="1" u="none" strike="noStrike" cap="none">
                <a:solidFill>
                  <a:srgbClr val="000000"/>
                </a:solidFill>
                <a:latin typeface="Georgia"/>
                <a:ea typeface="Georgia"/>
                <a:cs typeface="Georgia"/>
                <a:sym typeface="Georgia"/>
              </a:rPr>
              <a:t>ca</a:t>
            </a:r>
            <a:r>
              <a:rPr lang="et-EE" sz="1800" b="1" i="0" u="none" strike="noStrike" cap="none">
                <a:solidFill>
                  <a:srgbClr val="000000"/>
                </a:solidFill>
                <a:latin typeface="Georgia"/>
                <a:ea typeface="Georgia"/>
                <a:cs typeface="Georgia"/>
                <a:sym typeface="Georgia"/>
              </a:rPr>
              <a:t> 1395-1455)</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Fotol: Fra Angelico posthuumne portree Luca Signorelli freskolt “Antikristuse teod” (ca 1501) Orvieto katedraalis</a:t>
            </a:r>
            <a:endParaRPr sz="1800" b="0" i="0" u="none" strike="noStrike" cap="none">
              <a:latin typeface="Arial"/>
              <a:ea typeface="Arial"/>
              <a:cs typeface="Arial"/>
              <a:sym typeface="Arial"/>
            </a:endParaRPr>
          </a:p>
        </p:txBody>
      </p:sp>
      <p:pic>
        <p:nvPicPr>
          <p:cNvPr id="345" name="Google Shape;345;p21"/>
          <p:cNvPicPr preferRelativeResize="0"/>
          <p:nvPr/>
        </p:nvPicPr>
        <p:blipFill rotWithShape="1">
          <a:blip r:embed="rId3">
            <a:alphaModFix/>
          </a:blip>
          <a:srcRect/>
          <a:stretch/>
        </p:blipFill>
        <p:spPr>
          <a:xfrm>
            <a:off x="395280" y="1628640"/>
            <a:ext cx="3579840" cy="4524480"/>
          </a:xfrm>
          <a:prstGeom prst="rect">
            <a:avLst/>
          </a:prstGeom>
          <a:noFill/>
          <a:ln>
            <a:noFill/>
          </a:ln>
        </p:spPr>
      </p:pic>
      <p:sp>
        <p:nvSpPr>
          <p:cNvPr id="346" name="Google Shape;346;p21"/>
          <p:cNvSpPr/>
          <p:nvPr/>
        </p:nvSpPr>
        <p:spPr>
          <a:xfrm>
            <a:off x="4140360" y="1600200"/>
            <a:ext cx="4822920" cy="4524480"/>
          </a:xfrm>
          <a:prstGeom prst="rect">
            <a:avLst/>
          </a:prstGeom>
          <a:noFill/>
          <a:ln>
            <a:noFill/>
          </a:ln>
        </p:spPr>
        <p:txBody>
          <a:bodyPr spcFirstLastPara="1" wrap="square" lIns="90000" tIns="45000" rIns="90000" bIns="45000" anchor="t" anchorCtr="0">
            <a:noAutofit/>
          </a:bodyPr>
          <a:lstStyle/>
          <a:p>
            <a:pPr marL="1440" marR="0" lvl="0" algn="l" rtl="0">
              <a:lnSpc>
                <a:spcPct val="100000"/>
              </a:lnSpc>
              <a:spcBef>
                <a:spcPts val="0"/>
              </a:spcBef>
              <a:spcAft>
                <a:spcPts val="0"/>
              </a:spcAft>
              <a:buClr>
                <a:srgbClr val="000000"/>
              </a:buClr>
              <a:buSzPts val="1600"/>
            </a:pPr>
            <a:r>
              <a:rPr lang="et-EE" sz="1600" b="0" i="0" u="none" strike="noStrike" cap="none" dirty="0">
                <a:solidFill>
                  <a:srgbClr val="000000"/>
                </a:solidFill>
                <a:latin typeface="Georgia"/>
                <a:ea typeface="Georgia"/>
                <a:cs typeface="Georgia"/>
                <a:sym typeface="Georgia"/>
              </a:rPr>
              <a:t>Vararenessansi meister, keda </a:t>
            </a:r>
            <a:r>
              <a:rPr lang="et-EE" sz="1600" b="0" i="0" u="none" strike="noStrike" cap="none" dirty="0" err="1">
                <a:solidFill>
                  <a:srgbClr val="000000"/>
                </a:solidFill>
                <a:latin typeface="Georgia"/>
                <a:ea typeface="Georgia"/>
                <a:cs typeface="Georgia"/>
                <a:sym typeface="Georgia"/>
              </a:rPr>
              <a:t>Vasari</a:t>
            </a:r>
            <a:r>
              <a:rPr lang="et-EE" sz="1600" b="0" i="0" u="none" strike="noStrike" cap="none" dirty="0">
                <a:solidFill>
                  <a:srgbClr val="000000"/>
                </a:solidFill>
                <a:latin typeface="Georgia"/>
                <a:ea typeface="Georgia"/>
                <a:cs typeface="Georgia"/>
                <a:sym typeface="Georgia"/>
              </a:rPr>
              <a:t> kirjeldab kui “haruldast ja täiuslikku annet”</a:t>
            </a:r>
            <a:endParaRPr sz="1600" b="0" i="0" u="none" strike="noStrike" cap="none" dirty="0">
              <a:latin typeface="Arial"/>
              <a:ea typeface="Arial"/>
              <a:cs typeface="Arial"/>
              <a:sym typeface="Arial"/>
            </a:endParaRPr>
          </a:p>
          <a:p>
            <a:pPr marL="341280" marR="0" lvl="0" indent="-339840" algn="l" rtl="0">
              <a:lnSpc>
                <a:spcPct val="100000"/>
              </a:lnSpc>
              <a:spcBef>
                <a:spcPts val="400"/>
              </a:spcBef>
              <a:spcAft>
                <a:spcPts val="0"/>
              </a:spcAft>
              <a:buNone/>
            </a:pPr>
            <a:endParaRPr sz="1600" b="0" i="0" u="none" strike="noStrike" cap="none" dirty="0">
              <a:latin typeface="Arial"/>
              <a:ea typeface="Arial"/>
              <a:cs typeface="Arial"/>
              <a:sym typeface="Arial"/>
            </a:endParaRPr>
          </a:p>
          <a:p>
            <a:pPr marL="1440" marR="0" lvl="0" algn="l" rtl="0">
              <a:lnSpc>
                <a:spcPct val="100000"/>
              </a:lnSpc>
              <a:spcBef>
                <a:spcPts val="400"/>
              </a:spcBef>
              <a:spcAft>
                <a:spcPts val="0"/>
              </a:spcAft>
              <a:buClr>
                <a:srgbClr val="000000"/>
              </a:buClr>
              <a:buSzPts val="1600"/>
            </a:pPr>
            <a:r>
              <a:rPr lang="et-EE" sz="1600" b="0" i="0" u="none" strike="noStrike" cap="none" dirty="0" err="1">
                <a:solidFill>
                  <a:srgbClr val="000000"/>
                </a:solidFill>
                <a:latin typeface="Georgia"/>
                <a:ea typeface="Georgia"/>
                <a:cs typeface="Georgia"/>
                <a:sym typeface="Georgia"/>
              </a:rPr>
              <a:t>Fra</a:t>
            </a:r>
            <a:r>
              <a:rPr lang="et-EE" sz="1600" b="0" i="0" u="none" strike="noStrike" cap="none" dirty="0">
                <a:solidFill>
                  <a:srgbClr val="000000"/>
                </a:solidFill>
                <a:latin typeface="Georgia"/>
                <a:ea typeface="Georgia"/>
                <a:cs typeface="Georgia"/>
                <a:sym typeface="Georgia"/>
              </a:rPr>
              <a:t> Giovanni </a:t>
            </a:r>
            <a:r>
              <a:rPr lang="et-EE" sz="1600" b="0" i="0" u="none" strike="noStrike" cap="none" dirty="0" err="1">
                <a:solidFill>
                  <a:srgbClr val="000000"/>
                </a:solidFill>
                <a:latin typeface="Georgia"/>
                <a:ea typeface="Georgia"/>
                <a:cs typeface="Georgia"/>
                <a:sym typeface="Georgia"/>
              </a:rPr>
              <a:t>Angelico</a:t>
            </a:r>
            <a:r>
              <a:rPr lang="et-EE" sz="1600" b="0" i="0" u="none" strike="noStrike" cap="none" dirty="0">
                <a:solidFill>
                  <a:srgbClr val="000000"/>
                </a:solidFill>
                <a:latin typeface="Georgia"/>
                <a:ea typeface="Georgia"/>
                <a:cs typeface="Georgia"/>
                <a:sym typeface="Georgia"/>
              </a:rPr>
              <a:t> (ingellik vend Jaan) oli dominikaani munk</a:t>
            </a:r>
            <a:endParaRPr sz="1600" b="0" i="0" u="none" strike="noStrike" cap="none" dirty="0">
              <a:latin typeface="Arial"/>
              <a:ea typeface="Arial"/>
              <a:cs typeface="Arial"/>
              <a:sym typeface="Arial"/>
            </a:endParaRPr>
          </a:p>
          <a:p>
            <a:pPr marL="341280" marR="0" lvl="0" indent="-339840" algn="l" rtl="0">
              <a:lnSpc>
                <a:spcPct val="100000"/>
              </a:lnSpc>
              <a:spcBef>
                <a:spcPts val="400"/>
              </a:spcBef>
              <a:spcAft>
                <a:spcPts val="0"/>
              </a:spcAft>
              <a:buNone/>
            </a:pPr>
            <a:endParaRPr sz="1600" b="0" i="0" u="none" strike="noStrike" cap="none" dirty="0">
              <a:latin typeface="Arial"/>
              <a:ea typeface="Arial"/>
              <a:cs typeface="Arial"/>
              <a:sym typeface="Arial"/>
            </a:endParaRPr>
          </a:p>
          <a:p>
            <a:pPr marL="1440" marR="0" lvl="0" algn="l" rtl="0">
              <a:lnSpc>
                <a:spcPct val="100000"/>
              </a:lnSpc>
              <a:spcBef>
                <a:spcPts val="400"/>
              </a:spcBef>
              <a:spcAft>
                <a:spcPts val="0"/>
              </a:spcAft>
              <a:buClr>
                <a:srgbClr val="000000"/>
              </a:buClr>
              <a:buSzPts val="1600"/>
            </a:pPr>
            <a:r>
              <a:rPr lang="et-EE" sz="1600" b="0" i="0" u="none" strike="noStrike" cap="none" dirty="0">
                <a:solidFill>
                  <a:srgbClr val="000000"/>
                </a:solidFill>
                <a:latin typeface="Georgia"/>
                <a:ea typeface="Georgia"/>
                <a:cs typeface="Georgia"/>
                <a:sym typeface="Georgia"/>
              </a:rPr>
              <a:t>1982 nimetas paavst Johannes Paulus II teda ametlikult “õndsaks”: </a:t>
            </a:r>
            <a:r>
              <a:rPr lang="et-EE" sz="1600" b="0" i="1" u="none" strike="noStrike" cap="none" dirty="0" err="1">
                <a:solidFill>
                  <a:srgbClr val="000000"/>
                </a:solidFill>
                <a:latin typeface="Georgia"/>
                <a:ea typeface="Georgia"/>
                <a:cs typeface="Georgia"/>
                <a:sym typeface="Georgia"/>
              </a:rPr>
              <a:t>Beatus</a:t>
            </a:r>
            <a:r>
              <a:rPr lang="et-EE" sz="1600" b="0" i="1" u="none" strike="noStrike" cap="none" dirty="0">
                <a:solidFill>
                  <a:srgbClr val="000000"/>
                </a:solidFill>
                <a:latin typeface="Georgia"/>
                <a:ea typeface="Georgia"/>
                <a:cs typeface="Georgia"/>
                <a:sym typeface="Georgia"/>
              </a:rPr>
              <a:t> </a:t>
            </a:r>
            <a:r>
              <a:rPr lang="et-EE" sz="1600" b="0" i="1" u="none" strike="noStrike" cap="none" dirty="0" err="1">
                <a:solidFill>
                  <a:srgbClr val="000000"/>
                </a:solidFill>
                <a:latin typeface="Georgia"/>
                <a:ea typeface="Georgia"/>
                <a:cs typeface="Georgia"/>
                <a:sym typeface="Georgia"/>
              </a:rPr>
              <a:t>Ioannes</a:t>
            </a:r>
            <a:r>
              <a:rPr lang="et-EE" sz="1600" b="0" i="1" u="none" strike="noStrike" cap="none" dirty="0">
                <a:solidFill>
                  <a:srgbClr val="000000"/>
                </a:solidFill>
                <a:latin typeface="Georgia"/>
                <a:ea typeface="Georgia"/>
                <a:cs typeface="Georgia"/>
                <a:sym typeface="Georgia"/>
              </a:rPr>
              <a:t> </a:t>
            </a:r>
            <a:r>
              <a:rPr lang="et-EE" sz="1600" b="0" i="1" u="none" strike="noStrike" cap="none" dirty="0" err="1">
                <a:solidFill>
                  <a:srgbClr val="000000"/>
                </a:solidFill>
                <a:latin typeface="Georgia"/>
                <a:ea typeface="Georgia"/>
                <a:cs typeface="Georgia"/>
                <a:sym typeface="Georgia"/>
              </a:rPr>
              <a:t>Faesulanus</a:t>
            </a:r>
            <a:r>
              <a:rPr lang="et-EE" sz="1600" b="0" i="1" u="none" strike="noStrike" cap="none" dirty="0">
                <a:solidFill>
                  <a:srgbClr val="000000"/>
                </a:solidFill>
                <a:latin typeface="Georgia"/>
                <a:ea typeface="Georgia"/>
                <a:cs typeface="Georgia"/>
                <a:sym typeface="Georgia"/>
              </a:rPr>
              <a:t>, </a:t>
            </a:r>
            <a:r>
              <a:rPr lang="et-EE" sz="1600" b="0" i="1" u="none" strike="noStrike" cap="none" dirty="0" err="1">
                <a:solidFill>
                  <a:srgbClr val="000000"/>
                </a:solidFill>
                <a:latin typeface="Georgia"/>
                <a:ea typeface="Georgia"/>
                <a:cs typeface="Georgia"/>
                <a:sym typeface="Georgia"/>
              </a:rPr>
              <a:t>cognomento</a:t>
            </a:r>
            <a:r>
              <a:rPr lang="et-EE" sz="1600" b="0" i="1" u="none" strike="noStrike" cap="none" dirty="0">
                <a:solidFill>
                  <a:srgbClr val="000000"/>
                </a:solidFill>
                <a:latin typeface="Georgia"/>
                <a:ea typeface="Georgia"/>
                <a:cs typeface="Georgia"/>
                <a:sym typeface="Georgia"/>
              </a:rPr>
              <a:t> </a:t>
            </a:r>
            <a:r>
              <a:rPr lang="et-EE" sz="1600" b="0" i="1" u="none" strike="noStrike" cap="none" dirty="0" err="1">
                <a:solidFill>
                  <a:srgbClr val="000000"/>
                </a:solidFill>
                <a:latin typeface="Georgia"/>
                <a:ea typeface="Georgia"/>
                <a:cs typeface="Georgia"/>
                <a:sym typeface="Georgia"/>
              </a:rPr>
              <a:t>Angelicus</a:t>
            </a:r>
            <a:r>
              <a:rPr lang="et-EE" sz="1600" b="0" i="1" u="none" strike="noStrike" cap="none" dirty="0">
                <a:solidFill>
                  <a:srgbClr val="000000"/>
                </a:solidFill>
                <a:latin typeface="Georgia"/>
                <a:ea typeface="Georgia"/>
                <a:cs typeface="Georgia"/>
                <a:sym typeface="Georgia"/>
              </a:rPr>
              <a:t> </a:t>
            </a:r>
            <a:r>
              <a:rPr lang="et-EE" sz="1600" b="0" i="0" u="none" strike="noStrike" cap="none" dirty="0">
                <a:solidFill>
                  <a:srgbClr val="000000"/>
                </a:solidFill>
                <a:latin typeface="Georgia"/>
                <a:ea typeface="Georgia"/>
                <a:cs typeface="Georgia"/>
                <a:sym typeface="Georgia"/>
              </a:rPr>
              <a:t>– õnnistatud Giovanni </a:t>
            </a:r>
            <a:r>
              <a:rPr lang="et-EE" sz="1600" b="0" i="0" u="none" strike="noStrike" cap="none" dirty="0" err="1">
                <a:solidFill>
                  <a:srgbClr val="000000"/>
                </a:solidFill>
                <a:latin typeface="Georgia"/>
                <a:ea typeface="Georgia"/>
                <a:cs typeface="Georgia"/>
                <a:sym typeface="Georgia"/>
              </a:rPr>
              <a:t>Fiesolest</a:t>
            </a:r>
            <a:r>
              <a:rPr lang="et-EE" sz="1600" b="0" i="0" u="none" strike="noStrike" cap="none" dirty="0">
                <a:solidFill>
                  <a:srgbClr val="000000"/>
                </a:solidFill>
                <a:latin typeface="Georgia"/>
                <a:ea typeface="Georgia"/>
                <a:cs typeface="Georgia"/>
                <a:sym typeface="Georgia"/>
              </a:rPr>
              <a:t>, liignimega ingellik</a:t>
            </a:r>
            <a:endParaRPr sz="1600" b="0" i="0" u="none" strike="noStrike" cap="none" dirty="0">
              <a:latin typeface="Arial"/>
              <a:ea typeface="Arial"/>
              <a:cs typeface="Arial"/>
              <a:sym typeface="Arial"/>
            </a:endParaRPr>
          </a:p>
          <a:p>
            <a:pPr marL="1440" marR="0" lvl="0" algn="l" rtl="0">
              <a:lnSpc>
                <a:spcPct val="100000"/>
              </a:lnSpc>
              <a:spcBef>
                <a:spcPts val="400"/>
              </a:spcBef>
              <a:spcAft>
                <a:spcPts val="0"/>
              </a:spcAft>
              <a:buClr>
                <a:srgbClr val="000000"/>
              </a:buClr>
              <a:buSzPts val="1600"/>
            </a:pPr>
            <a:r>
              <a:rPr lang="et-EE" sz="1600" b="0" i="0" u="none" strike="noStrike" cap="none" dirty="0">
                <a:solidFill>
                  <a:srgbClr val="000000"/>
                </a:solidFill>
                <a:latin typeface="Georgia"/>
                <a:ea typeface="Georgia"/>
                <a:cs typeface="Georgia"/>
                <a:sym typeface="Georgia"/>
              </a:rPr>
              <a:t>1984 kuulutati </a:t>
            </a:r>
            <a:r>
              <a:rPr lang="et-EE" sz="1600" b="0" i="0" u="none" strike="noStrike" cap="none" dirty="0" err="1">
                <a:solidFill>
                  <a:srgbClr val="000000"/>
                </a:solidFill>
                <a:latin typeface="Georgia"/>
                <a:ea typeface="Georgia"/>
                <a:cs typeface="Georgia"/>
                <a:sym typeface="Georgia"/>
              </a:rPr>
              <a:t>katoliiklite</a:t>
            </a:r>
            <a:r>
              <a:rPr lang="et-EE" sz="1600" b="0" i="0" u="none" strike="noStrike" cap="none" dirty="0">
                <a:solidFill>
                  <a:srgbClr val="000000"/>
                </a:solidFill>
                <a:latin typeface="Georgia"/>
                <a:ea typeface="Georgia"/>
                <a:cs typeface="Georgia"/>
                <a:sym typeface="Georgia"/>
              </a:rPr>
              <a:t> kunstnike patrooniks</a:t>
            </a:r>
            <a:endParaRPr sz="1600" b="0" i="0" u="none" strike="noStrike" cap="none" dirty="0">
              <a:latin typeface="Arial"/>
              <a:ea typeface="Arial"/>
              <a:cs typeface="Arial"/>
              <a:sym typeface="Arial"/>
            </a:endParaRPr>
          </a:p>
          <a:p>
            <a:pPr marL="341280" marR="0" lvl="0" indent="-339840" algn="l" rtl="0">
              <a:lnSpc>
                <a:spcPct val="100000"/>
              </a:lnSpc>
              <a:spcBef>
                <a:spcPts val="400"/>
              </a:spcBef>
              <a:spcAft>
                <a:spcPts val="0"/>
              </a:spcAft>
              <a:buNone/>
            </a:pPr>
            <a:endParaRPr sz="1600" b="0" i="0" u="none" strike="noStrike" cap="none" dirty="0">
              <a:latin typeface="Arial"/>
              <a:ea typeface="Arial"/>
              <a:cs typeface="Arial"/>
              <a:sym typeface="Arial"/>
            </a:endParaRPr>
          </a:p>
          <a:p>
            <a:pPr marL="1440" marR="0" lvl="0" algn="l" rtl="0">
              <a:lnSpc>
                <a:spcPct val="100000"/>
              </a:lnSpc>
              <a:spcBef>
                <a:spcPts val="400"/>
              </a:spcBef>
              <a:spcAft>
                <a:spcPts val="0"/>
              </a:spcAft>
              <a:buClr>
                <a:srgbClr val="000000"/>
              </a:buClr>
              <a:buSzPts val="1600"/>
            </a:pPr>
            <a:r>
              <a:rPr lang="et-EE" sz="1600" b="0" i="0" u="none" strike="noStrike" cap="none" dirty="0" err="1">
                <a:solidFill>
                  <a:srgbClr val="000000"/>
                </a:solidFill>
                <a:latin typeface="Georgia"/>
                <a:ea typeface="Georgia"/>
                <a:cs typeface="Georgia"/>
                <a:sym typeface="Georgia"/>
              </a:rPr>
              <a:t>Vasari</a:t>
            </a:r>
            <a:r>
              <a:rPr lang="et-EE" sz="1600" b="0" i="0" u="none" strike="noStrike" cap="none" dirty="0">
                <a:solidFill>
                  <a:srgbClr val="000000"/>
                </a:solidFill>
                <a:latin typeface="Georgia"/>
                <a:ea typeface="Georgia"/>
                <a:cs typeface="Georgia"/>
                <a:sym typeface="Georgia"/>
              </a:rPr>
              <a:t> tema kohta: “ülimalt alandlik ja tagasihoidlik kõiges, mida ta tegi”</a:t>
            </a:r>
            <a:endParaRPr sz="1600" b="0" i="0" u="none" strike="noStrike" cap="none" dirty="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0"/>
        <p:cNvGrpSpPr/>
        <p:nvPr/>
      </p:nvGrpSpPr>
      <p:grpSpPr>
        <a:xfrm>
          <a:off x="0" y="0"/>
          <a:ext cx="0" cy="0"/>
          <a:chOff x="0" y="0"/>
          <a:chExt cx="0" cy="0"/>
        </a:xfrm>
      </p:grpSpPr>
      <p:sp>
        <p:nvSpPr>
          <p:cNvPr id="351" name="Google Shape;351;p22"/>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Vasakul: Ettekuulutus ja Lapse kummardamine, 1424</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Paremal: Tähe Madonna, 1424</a:t>
            </a:r>
            <a:endParaRPr sz="1800" b="0" i="0" u="none" strike="noStrike" cap="none">
              <a:latin typeface="Arial"/>
              <a:ea typeface="Arial"/>
              <a:cs typeface="Arial"/>
              <a:sym typeface="Arial"/>
            </a:endParaRPr>
          </a:p>
        </p:txBody>
      </p:sp>
      <p:pic>
        <p:nvPicPr>
          <p:cNvPr id="352" name="Google Shape;352;p22"/>
          <p:cNvPicPr preferRelativeResize="0"/>
          <p:nvPr/>
        </p:nvPicPr>
        <p:blipFill rotWithShape="1">
          <a:blip r:embed="rId3">
            <a:alphaModFix/>
          </a:blip>
          <a:srcRect/>
          <a:stretch/>
        </p:blipFill>
        <p:spPr>
          <a:xfrm>
            <a:off x="659423" y="1600199"/>
            <a:ext cx="3439537" cy="5125915"/>
          </a:xfrm>
          <a:prstGeom prst="rect">
            <a:avLst/>
          </a:prstGeom>
          <a:noFill/>
          <a:ln>
            <a:noFill/>
          </a:ln>
        </p:spPr>
      </p:pic>
      <p:pic>
        <p:nvPicPr>
          <p:cNvPr id="353" name="Google Shape;353;p22"/>
          <p:cNvPicPr preferRelativeResize="0"/>
          <p:nvPr/>
        </p:nvPicPr>
        <p:blipFill rotWithShape="1">
          <a:blip r:embed="rId4">
            <a:alphaModFix/>
          </a:blip>
          <a:srcRect/>
          <a:stretch/>
        </p:blipFill>
        <p:spPr>
          <a:xfrm>
            <a:off x="5370479" y="1600200"/>
            <a:ext cx="3070135" cy="51259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1"/>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2400" b="0" i="0" u="none" strike="noStrike" cap="none">
                <a:solidFill>
                  <a:srgbClr val="000000"/>
                </a:solidFill>
                <a:latin typeface="Georgia"/>
                <a:ea typeface="Georgia"/>
                <a:cs typeface="Georgia"/>
                <a:sym typeface="Georgia"/>
              </a:rPr>
              <a:t>Renessanss – taassünd </a:t>
            </a:r>
            <a:endParaRPr sz="2400" b="0" i="0" u="none" strike="noStrike" cap="none">
              <a:latin typeface="Arial"/>
              <a:ea typeface="Arial"/>
              <a:cs typeface="Arial"/>
              <a:sym typeface="Arial"/>
            </a:endParaRPr>
          </a:p>
        </p:txBody>
      </p:sp>
      <p:sp>
        <p:nvSpPr>
          <p:cNvPr id="536" name="Google Shape;536;p51"/>
          <p:cNvSpPr/>
          <p:nvPr/>
        </p:nvSpPr>
        <p:spPr>
          <a:xfrm>
            <a:off x="457200" y="1600200"/>
            <a:ext cx="8228160" cy="5256360"/>
          </a:xfrm>
          <a:prstGeom prst="rect">
            <a:avLst/>
          </a:prstGeom>
          <a:noFill/>
          <a:ln>
            <a:noFill/>
          </a:ln>
        </p:spPr>
        <p:txBody>
          <a:bodyPr spcFirstLastPara="1" wrap="square" lIns="90000" tIns="45000" rIns="90000" bIns="45000" anchor="t" anchorCtr="0">
            <a:noAutofit/>
          </a:bodyPr>
          <a:lstStyle/>
          <a:p>
            <a:pPr marL="1440" marR="0" lvl="0" algn="l" rtl="0">
              <a:lnSpc>
                <a:spcPct val="100000"/>
              </a:lnSpc>
              <a:spcBef>
                <a:spcPts val="0"/>
              </a:spcBef>
              <a:spcAft>
                <a:spcPts val="0"/>
              </a:spcAft>
              <a:buClr>
                <a:srgbClr val="000000"/>
              </a:buClr>
              <a:buSzPts val="2400"/>
            </a:pPr>
            <a:r>
              <a:rPr lang="et-EE" sz="1600" b="0" i="0" u="none" strike="noStrike" cap="none" dirty="0">
                <a:solidFill>
                  <a:srgbClr val="000000"/>
                </a:solidFill>
                <a:latin typeface="Georgia"/>
                <a:ea typeface="Georgia"/>
                <a:cs typeface="Georgia"/>
                <a:sym typeface="Georgia"/>
              </a:rPr>
              <a:t>Sõna “keskaeg” võtsid kasutusele 15. saj teadlased, et tähistada antiikkultuuri allakäiku ja selle </a:t>
            </a:r>
            <a:r>
              <a:rPr lang="et-EE" sz="1600" b="0" i="0" u="none" strike="noStrike" cap="none" dirty="0" err="1">
                <a:solidFill>
                  <a:srgbClr val="000000"/>
                </a:solidFill>
                <a:latin typeface="Georgia"/>
                <a:ea typeface="Georgia"/>
                <a:cs typeface="Georgia"/>
                <a:sym typeface="Georgia"/>
              </a:rPr>
              <a:t>taasavastamist</a:t>
            </a:r>
            <a:r>
              <a:rPr lang="et-EE" sz="1600" b="0" i="0" u="none" strike="noStrike" cap="none" dirty="0">
                <a:solidFill>
                  <a:srgbClr val="000000"/>
                </a:solidFill>
                <a:latin typeface="Georgia"/>
                <a:ea typeface="Georgia"/>
                <a:cs typeface="Georgia"/>
                <a:sym typeface="Georgia"/>
              </a:rPr>
              <a:t> nende endi sajandil</a:t>
            </a:r>
            <a:endParaRPr sz="1600" b="0" i="0" u="none" strike="noStrike" cap="none" dirty="0">
              <a:sym typeface="Arial"/>
            </a:endParaRPr>
          </a:p>
          <a:p>
            <a:pPr marL="341280" marR="0" lvl="0" indent="-339840" algn="l" rtl="0">
              <a:lnSpc>
                <a:spcPct val="100000"/>
              </a:lnSpc>
              <a:spcBef>
                <a:spcPts val="601"/>
              </a:spcBef>
              <a:spcAft>
                <a:spcPts val="0"/>
              </a:spcAft>
              <a:buNone/>
            </a:pPr>
            <a:endParaRPr sz="16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600" b="0" i="0" u="none" strike="noStrike" cap="none" dirty="0">
                <a:solidFill>
                  <a:srgbClr val="000000"/>
                </a:solidFill>
                <a:latin typeface="Georgia"/>
                <a:ea typeface="Georgia"/>
                <a:cs typeface="Georgia"/>
                <a:sym typeface="Georgia"/>
              </a:rPr>
              <a:t>15. sajandil tajuti eelnevat “pimeda keskajana”</a:t>
            </a:r>
            <a:endParaRPr sz="1600" b="0" i="0" u="none" strike="noStrike" cap="none" dirty="0">
              <a:sym typeface="Arial"/>
            </a:endParaRPr>
          </a:p>
          <a:p>
            <a:pPr marL="341280" marR="0" lvl="0" indent="-339840" algn="l" rtl="0">
              <a:lnSpc>
                <a:spcPct val="100000"/>
              </a:lnSpc>
              <a:spcBef>
                <a:spcPts val="601"/>
              </a:spcBef>
              <a:spcAft>
                <a:spcPts val="0"/>
              </a:spcAft>
              <a:buNone/>
            </a:pPr>
            <a:endParaRPr sz="16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600" b="0" i="0" u="none" strike="noStrike" cap="none" dirty="0">
                <a:solidFill>
                  <a:srgbClr val="000000"/>
                </a:solidFill>
                <a:latin typeface="Georgia"/>
                <a:ea typeface="Georgia"/>
                <a:cs typeface="Georgia"/>
                <a:sym typeface="Georgia"/>
              </a:rPr>
              <a:t>Humanismi, st sekulaarse maailmakäsituse ja kultuuri tõus – varasema skolastilise filosoofia asemele</a:t>
            </a:r>
            <a:endParaRPr sz="1600" b="0" i="0" u="none" strike="noStrike" cap="none" dirty="0">
              <a:sym typeface="Arial"/>
            </a:endParaRPr>
          </a:p>
          <a:p>
            <a:pPr marL="341280" marR="0" lvl="0" indent="-339840" algn="l" rtl="0">
              <a:lnSpc>
                <a:spcPct val="100000"/>
              </a:lnSpc>
              <a:spcBef>
                <a:spcPts val="601"/>
              </a:spcBef>
              <a:spcAft>
                <a:spcPts val="0"/>
              </a:spcAft>
              <a:buNone/>
            </a:pPr>
            <a:endParaRPr sz="16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600" b="0" i="0" u="none" strike="noStrike" cap="none" dirty="0">
                <a:solidFill>
                  <a:srgbClr val="000000"/>
                </a:solidFill>
                <a:latin typeface="Georgia"/>
                <a:ea typeface="Georgia"/>
                <a:cs typeface="Georgia"/>
                <a:sym typeface="Georgia"/>
              </a:rPr>
              <a:t>1453 </a:t>
            </a:r>
            <a:r>
              <a:rPr lang="et-EE" sz="1600" b="0" i="0" u="none" strike="noStrike" cap="none" dirty="0" err="1">
                <a:solidFill>
                  <a:srgbClr val="000000"/>
                </a:solidFill>
                <a:latin typeface="Georgia"/>
                <a:ea typeface="Georgia"/>
                <a:cs typeface="Georgia"/>
                <a:sym typeface="Georgia"/>
              </a:rPr>
              <a:t>Konstantinopoli</a:t>
            </a:r>
            <a:r>
              <a:rPr lang="et-EE" sz="1600" b="0" i="0" u="none" strike="noStrike" cap="none" dirty="0">
                <a:solidFill>
                  <a:srgbClr val="000000"/>
                </a:solidFill>
                <a:latin typeface="Georgia"/>
                <a:ea typeface="Georgia"/>
                <a:cs typeface="Georgia"/>
                <a:sym typeface="Georgia"/>
              </a:rPr>
              <a:t> langemine – paljud Ida-Rooma teadlased ja kunstnikud põgenesid Itaaliasse, tuues kaasa Kreeka käsikirju ja traditsioone</a:t>
            </a:r>
            <a:endParaRPr sz="1600" b="0" i="0" u="none" strike="noStrike" cap="none" dirty="0">
              <a:sym typeface="Arial"/>
            </a:endParaRPr>
          </a:p>
        </p:txBody>
      </p:sp>
    </p:spTree>
    <p:extLst>
      <p:ext uri="{BB962C8B-B14F-4D97-AF65-F5344CB8AC3E}">
        <p14:creationId xmlns:p14="http://schemas.microsoft.com/office/powerpoint/2010/main" val="1606859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7"/>
        <p:cNvGrpSpPr/>
        <p:nvPr/>
      </p:nvGrpSpPr>
      <p:grpSpPr>
        <a:xfrm>
          <a:off x="0" y="0"/>
          <a:ext cx="0" cy="0"/>
          <a:chOff x="0" y="0"/>
          <a:chExt cx="0" cy="0"/>
        </a:xfrm>
      </p:grpSpPr>
      <p:sp>
        <p:nvSpPr>
          <p:cNvPr id="358" name="Google Shape;358;p23"/>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Püha Peetruse martüüriumi altar</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1427-1428</a:t>
            </a:r>
            <a:endParaRPr sz="1800" b="0" i="0" u="none" strike="noStrike" cap="none">
              <a:latin typeface="Arial"/>
              <a:ea typeface="Arial"/>
              <a:cs typeface="Arial"/>
              <a:sym typeface="Arial"/>
            </a:endParaRPr>
          </a:p>
        </p:txBody>
      </p:sp>
      <p:pic>
        <p:nvPicPr>
          <p:cNvPr id="359" name="Google Shape;359;p23"/>
          <p:cNvPicPr preferRelativeResize="0"/>
          <p:nvPr/>
        </p:nvPicPr>
        <p:blipFill rotWithShape="1">
          <a:blip r:embed="rId3">
            <a:alphaModFix/>
          </a:blip>
          <a:srcRect/>
          <a:stretch/>
        </p:blipFill>
        <p:spPr>
          <a:xfrm>
            <a:off x="1509120" y="1441080"/>
            <a:ext cx="5814872" cy="525865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3"/>
        <p:cNvGrpSpPr/>
        <p:nvPr/>
      </p:nvGrpSpPr>
      <p:grpSpPr>
        <a:xfrm>
          <a:off x="0" y="0"/>
          <a:ext cx="0" cy="0"/>
          <a:chOff x="0" y="0"/>
          <a:chExt cx="0" cy="0"/>
        </a:xfrm>
      </p:grpSpPr>
      <p:sp>
        <p:nvSpPr>
          <p:cNvPr id="364" name="Google Shape;364;p24"/>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Stigmade  saamine</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1429</a:t>
            </a:r>
            <a:endParaRPr sz="1800" b="0" i="0" u="none" strike="noStrike" cap="none">
              <a:latin typeface="Arial"/>
              <a:ea typeface="Arial"/>
              <a:cs typeface="Arial"/>
              <a:sym typeface="Arial"/>
            </a:endParaRPr>
          </a:p>
        </p:txBody>
      </p:sp>
      <p:pic>
        <p:nvPicPr>
          <p:cNvPr id="365" name="Google Shape;365;p24"/>
          <p:cNvPicPr preferRelativeResize="0"/>
          <p:nvPr/>
        </p:nvPicPr>
        <p:blipFill rotWithShape="1">
          <a:blip r:embed="rId3">
            <a:alphaModFix/>
          </a:blip>
          <a:srcRect/>
          <a:stretch/>
        </p:blipFill>
        <p:spPr>
          <a:xfrm>
            <a:off x="1573823" y="1485900"/>
            <a:ext cx="6400800" cy="520504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9"/>
        <p:cNvGrpSpPr/>
        <p:nvPr/>
      </p:nvGrpSpPr>
      <p:grpSpPr>
        <a:xfrm>
          <a:off x="0" y="0"/>
          <a:ext cx="0" cy="0"/>
          <a:chOff x="0" y="0"/>
          <a:chExt cx="0" cy="0"/>
        </a:xfrm>
      </p:grpSpPr>
      <p:sp>
        <p:nvSpPr>
          <p:cNvPr id="370" name="Google Shape;370;p25"/>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Vasakul: Püha Markus 1423-1424</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Paremal: St Jerome, 1424</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endParaRPr sz="1800" b="0" i="0" u="none" strike="noStrike" cap="none">
              <a:latin typeface="Arial"/>
              <a:ea typeface="Arial"/>
              <a:cs typeface="Arial"/>
              <a:sym typeface="Arial"/>
            </a:endParaRPr>
          </a:p>
        </p:txBody>
      </p:sp>
      <p:pic>
        <p:nvPicPr>
          <p:cNvPr id="371" name="Google Shape;371;p25"/>
          <p:cNvPicPr preferRelativeResize="0"/>
          <p:nvPr/>
        </p:nvPicPr>
        <p:blipFill rotWithShape="1">
          <a:blip r:embed="rId3">
            <a:alphaModFix/>
          </a:blip>
          <a:srcRect/>
          <a:stretch/>
        </p:blipFill>
        <p:spPr>
          <a:xfrm>
            <a:off x="573120" y="504000"/>
            <a:ext cx="2018520" cy="5972760"/>
          </a:xfrm>
          <a:prstGeom prst="rect">
            <a:avLst/>
          </a:prstGeom>
          <a:noFill/>
          <a:ln>
            <a:noFill/>
          </a:ln>
        </p:spPr>
      </p:pic>
      <p:pic>
        <p:nvPicPr>
          <p:cNvPr id="372" name="Google Shape;372;p25"/>
          <p:cNvPicPr preferRelativeResize="0"/>
          <p:nvPr/>
        </p:nvPicPr>
        <p:blipFill rotWithShape="1">
          <a:blip r:embed="rId4">
            <a:alphaModFix/>
          </a:blip>
          <a:srcRect/>
          <a:stretch/>
        </p:blipFill>
        <p:spPr>
          <a:xfrm>
            <a:off x="4752000" y="1416600"/>
            <a:ext cx="3701520" cy="50673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6"/>
        <p:cNvGrpSpPr/>
        <p:nvPr/>
      </p:nvGrpSpPr>
      <p:grpSpPr>
        <a:xfrm>
          <a:off x="0" y="0"/>
          <a:ext cx="0" cy="0"/>
          <a:chOff x="0" y="0"/>
          <a:chExt cx="0" cy="0"/>
        </a:xfrm>
      </p:grpSpPr>
      <p:sp>
        <p:nvSpPr>
          <p:cNvPr id="377" name="Google Shape;377;p26"/>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Vasakul: Püha Matteus, 1423-1424</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Paremal: Peaingel Gabriel, 1431-1433</a:t>
            </a:r>
            <a:endParaRPr sz="1800" b="0" i="0" u="none" strike="noStrike" cap="none">
              <a:latin typeface="Arial"/>
              <a:ea typeface="Arial"/>
              <a:cs typeface="Arial"/>
              <a:sym typeface="Arial"/>
            </a:endParaRPr>
          </a:p>
        </p:txBody>
      </p:sp>
      <p:pic>
        <p:nvPicPr>
          <p:cNvPr id="378" name="Google Shape;378;p26"/>
          <p:cNvPicPr preferRelativeResize="0"/>
          <p:nvPr/>
        </p:nvPicPr>
        <p:blipFill rotWithShape="1">
          <a:blip r:embed="rId3">
            <a:alphaModFix/>
          </a:blip>
          <a:srcRect/>
          <a:stretch/>
        </p:blipFill>
        <p:spPr>
          <a:xfrm>
            <a:off x="457200" y="360000"/>
            <a:ext cx="2062440" cy="6090120"/>
          </a:xfrm>
          <a:prstGeom prst="rect">
            <a:avLst/>
          </a:prstGeom>
          <a:noFill/>
          <a:ln>
            <a:noFill/>
          </a:ln>
        </p:spPr>
      </p:pic>
      <p:pic>
        <p:nvPicPr>
          <p:cNvPr id="379" name="Google Shape;379;p26"/>
          <p:cNvPicPr preferRelativeResize="0"/>
          <p:nvPr/>
        </p:nvPicPr>
        <p:blipFill rotWithShape="1">
          <a:blip r:embed="rId4">
            <a:alphaModFix/>
          </a:blip>
          <a:srcRect/>
          <a:stretch/>
        </p:blipFill>
        <p:spPr>
          <a:xfrm>
            <a:off x="4516560" y="2262240"/>
            <a:ext cx="3464280" cy="4217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3"/>
        <p:cNvGrpSpPr/>
        <p:nvPr/>
      </p:nvGrpSpPr>
      <p:grpSpPr>
        <a:xfrm>
          <a:off x="0" y="0"/>
          <a:ext cx="0" cy="0"/>
          <a:chOff x="0" y="0"/>
          <a:chExt cx="0" cy="0"/>
        </a:xfrm>
      </p:grpSpPr>
      <p:sp>
        <p:nvSpPr>
          <p:cNvPr id="384" name="Google Shape;384;p27"/>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Vasakul: Fra Angelico. Aquino Thomas, 1438-1440</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Paremal: Carlo Crivelli. Aquino Thomas, 1476</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Aquino Thomas – katoliiklik skolastiline teoloog ja filosoof, pühak</a:t>
            </a:r>
            <a:endParaRPr sz="1800" b="0" i="0" u="none" strike="noStrike" cap="none">
              <a:latin typeface="Arial"/>
              <a:ea typeface="Arial"/>
              <a:cs typeface="Arial"/>
              <a:sym typeface="Arial"/>
            </a:endParaRPr>
          </a:p>
        </p:txBody>
      </p:sp>
      <p:pic>
        <p:nvPicPr>
          <p:cNvPr id="385" name="Google Shape;385;p27"/>
          <p:cNvPicPr preferRelativeResize="0"/>
          <p:nvPr/>
        </p:nvPicPr>
        <p:blipFill rotWithShape="1">
          <a:blip r:embed="rId3">
            <a:alphaModFix/>
          </a:blip>
          <a:srcRect/>
          <a:stretch/>
        </p:blipFill>
        <p:spPr>
          <a:xfrm>
            <a:off x="864000" y="1600200"/>
            <a:ext cx="1742400" cy="5061960"/>
          </a:xfrm>
          <a:prstGeom prst="rect">
            <a:avLst/>
          </a:prstGeom>
          <a:noFill/>
          <a:ln>
            <a:noFill/>
          </a:ln>
        </p:spPr>
      </p:pic>
      <p:pic>
        <p:nvPicPr>
          <p:cNvPr id="386" name="Google Shape;386;p27"/>
          <p:cNvPicPr preferRelativeResize="0"/>
          <p:nvPr/>
        </p:nvPicPr>
        <p:blipFill rotWithShape="1">
          <a:blip r:embed="rId4">
            <a:alphaModFix/>
          </a:blip>
          <a:srcRect/>
          <a:stretch/>
        </p:blipFill>
        <p:spPr>
          <a:xfrm>
            <a:off x="4937040" y="1600200"/>
            <a:ext cx="3184560" cy="495144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0"/>
        <p:cNvGrpSpPr/>
        <p:nvPr/>
      </p:nvGrpSpPr>
      <p:grpSpPr>
        <a:xfrm>
          <a:off x="0" y="0"/>
          <a:ext cx="0" cy="0"/>
          <a:chOff x="0" y="0"/>
          <a:chExt cx="0" cy="0"/>
        </a:xfrm>
      </p:grpSpPr>
      <p:sp>
        <p:nvSpPr>
          <p:cNvPr id="391" name="Google Shape;391;p28"/>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St Bernard Clairvaux’st</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1438-1440</a:t>
            </a:r>
            <a:endParaRPr sz="1800" b="0" i="0" u="none" strike="noStrike" cap="none">
              <a:latin typeface="Arial"/>
              <a:ea typeface="Arial"/>
              <a:cs typeface="Arial"/>
              <a:sym typeface="Arial"/>
            </a:endParaRPr>
          </a:p>
        </p:txBody>
      </p:sp>
      <p:pic>
        <p:nvPicPr>
          <p:cNvPr id="392" name="Google Shape;392;p28"/>
          <p:cNvPicPr preferRelativeResize="0"/>
          <p:nvPr/>
        </p:nvPicPr>
        <p:blipFill rotWithShape="1">
          <a:blip r:embed="rId3">
            <a:alphaModFix/>
          </a:blip>
          <a:srcRect/>
          <a:stretch/>
        </p:blipFill>
        <p:spPr>
          <a:xfrm>
            <a:off x="3600000" y="1380240"/>
            <a:ext cx="1799640" cy="5392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6"/>
        <p:cNvGrpSpPr/>
        <p:nvPr/>
      </p:nvGrpSpPr>
      <p:grpSpPr>
        <a:xfrm>
          <a:off x="0" y="0"/>
          <a:ext cx="0" cy="0"/>
          <a:chOff x="0" y="0"/>
          <a:chExt cx="0" cy="0"/>
        </a:xfrm>
      </p:grpSpPr>
      <p:sp>
        <p:nvSpPr>
          <p:cNvPr id="397" name="Google Shape;397;p29"/>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Ettekuulutuse neitsi</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1437-46</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San Marco muuseum, Firenze</a:t>
            </a:r>
            <a:endParaRPr sz="1800" b="0" i="0" u="none" strike="noStrike" cap="none">
              <a:latin typeface="Arial"/>
              <a:ea typeface="Arial"/>
              <a:cs typeface="Arial"/>
              <a:sym typeface="Arial"/>
            </a:endParaRPr>
          </a:p>
        </p:txBody>
      </p:sp>
      <p:pic>
        <p:nvPicPr>
          <p:cNvPr id="398" name="Google Shape;398;p29"/>
          <p:cNvPicPr preferRelativeResize="0"/>
          <p:nvPr/>
        </p:nvPicPr>
        <p:blipFill rotWithShape="1">
          <a:blip r:embed="rId3">
            <a:alphaModFix/>
          </a:blip>
          <a:srcRect/>
          <a:stretch/>
        </p:blipFill>
        <p:spPr>
          <a:xfrm>
            <a:off x="1296000" y="1568520"/>
            <a:ext cx="7177320" cy="49816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353870"/>
            <a:ext cx="8229240" cy="276999"/>
          </a:xfrm>
        </p:spPr>
        <p:txBody>
          <a:bodyPr/>
          <a:lstStyle/>
          <a:p>
            <a:pPr algn="ctr"/>
            <a:r>
              <a:rPr lang="et-EE" dirty="0" smtClean="0"/>
              <a:t>Santa Maria </a:t>
            </a:r>
            <a:r>
              <a:rPr lang="et-EE" dirty="0" err="1" smtClean="0"/>
              <a:t>del</a:t>
            </a:r>
            <a:r>
              <a:rPr lang="et-EE" dirty="0" smtClean="0"/>
              <a:t> </a:t>
            </a:r>
            <a:r>
              <a:rPr lang="et-EE" dirty="0" err="1" smtClean="0"/>
              <a:t>Fiore</a:t>
            </a:r>
            <a:r>
              <a:rPr lang="et-EE" dirty="0" smtClean="0"/>
              <a:t> katedraal Firenzes, 14. saj (vt võlvitoed)</a:t>
            </a:r>
            <a:endParaRPr lang="et-EE" dirty="0"/>
          </a:p>
        </p:txBody>
      </p:sp>
      <p:pic>
        <p:nvPicPr>
          <p:cNvPr id="10242" name="Picture 2" descr="Duomo Firenze Apr 2008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51" y="738553"/>
            <a:ext cx="8053753" cy="604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17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2"/>
        <p:cNvGrpSpPr/>
        <p:nvPr/>
      </p:nvGrpSpPr>
      <p:grpSpPr>
        <a:xfrm>
          <a:off x="0" y="0"/>
          <a:ext cx="0" cy="0"/>
          <a:chOff x="0" y="0"/>
          <a:chExt cx="0" cy="0"/>
        </a:xfrm>
      </p:grpSpPr>
      <p:sp>
        <p:nvSpPr>
          <p:cNvPr id="403" name="Google Shape;403;p30"/>
          <p:cNvSpPr/>
          <p:nvPr/>
        </p:nvSpPr>
        <p:spPr>
          <a:xfrm>
            <a:off x="457200" y="274680"/>
            <a:ext cx="8228160" cy="138132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dirty="0" err="1">
                <a:solidFill>
                  <a:srgbClr val="000000"/>
                </a:solidFill>
                <a:latin typeface="Georgia"/>
                <a:ea typeface="Georgia"/>
                <a:cs typeface="Georgia"/>
                <a:sym typeface="Georgia"/>
              </a:rPr>
              <a:t>Fra</a:t>
            </a:r>
            <a:r>
              <a:rPr lang="et-EE" sz="1800" b="0" i="0" u="none" strike="noStrike" cap="none" dirty="0">
                <a:solidFill>
                  <a:srgbClr val="000000"/>
                </a:solidFill>
                <a:latin typeface="Georgia"/>
                <a:ea typeface="Georgia"/>
                <a:cs typeface="Georgia"/>
                <a:sym typeface="Georgia"/>
              </a:rPr>
              <a:t> </a:t>
            </a:r>
            <a:r>
              <a:rPr lang="et-EE" sz="1800" b="0" i="0" u="none" strike="noStrike" cap="none" dirty="0" err="1">
                <a:solidFill>
                  <a:srgbClr val="000000"/>
                </a:solidFill>
                <a:latin typeface="Georgia"/>
                <a:ea typeface="Georgia"/>
                <a:cs typeface="Georgia"/>
                <a:sym typeface="Georgia"/>
              </a:rPr>
              <a:t>Angelico</a:t>
            </a:r>
            <a:r>
              <a:rPr lang="et-EE" sz="1800" b="0" i="0" u="none" strike="noStrike" cap="none" dirty="0">
                <a:latin typeface="Arial"/>
                <a:ea typeface="Arial"/>
                <a:cs typeface="Arial"/>
                <a:sym typeface="Arial"/>
              </a:rPr>
              <a:t/>
            </a:r>
            <a:br>
              <a:rPr lang="et-EE" sz="1800" b="0" i="0" u="none" strike="noStrike" cap="none" dirty="0">
                <a:latin typeface="Arial"/>
                <a:ea typeface="Arial"/>
                <a:cs typeface="Arial"/>
                <a:sym typeface="Arial"/>
              </a:rPr>
            </a:br>
            <a:r>
              <a:rPr lang="et-EE" sz="1800" b="0" i="0" u="none" strike="noStrike" cap="none" dirty="0">
                <a:solidFill>
                  <a:srgbClr val="000000"/>
                </a:solidFill>
                <a:latin typeface="Georgia"/>
                <a:ea typeface="Georgia"/>
                <a:cs typeface="Georgia"/>
                <a:sym typeface="Georgia"/>
              </a:rPr>
              <a:t>Visitatsioonistseen, 1433-1434</a:t>
            </a:r>
            <a:endParaRPr sz="18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t-EE" sz="1800" b="0" i="0" u="none" strike="noStrike" cap="none" dirty="0">
                <a:solidFill>
                  <a:srgbClr val="000000"/>
                </a:solidFill>
                <a:latin typeface="Georgia"/>
                <a:ea typeface="Georgia"/>
                <a:cs typeface="Georgia"/>
                <a:sym typeface="Georgia"/>
              </a:rPr>
              <a:t>(ehk külastus-stseen: Maarja ja Eliisabet, kaks lapseootel </a:t>
            </a:r>
            <a:r>
              <a:rPr lang="et-EE" sz="1800" b="0" i="0" u="none" strike="noStrike" cap="none" dirty="0" smtClean="0">
                <a:solidFill>
                  <a:srgbClr val="000000"/>
                </a:solidFill>
                <a:latin typeface="Georgia"/>
                <a:ea typeface="Georgia"/>
                <a:cs typeface="Georgia"/>
                <a:sym typeface="Georgia"/>
              </a:rPr>
              <a:t>naist </a:t>
            </a:r>
            <a:r>
              <a:rPr lang="et-EE" sz="1800" b="0" i="0" u="none" strike="noStrike" cap="none" dirty="0">
                <a:solidFill>
                  <a:srgbClr val="000000"/>
                </a:solidFill>
                <a:latin typeface="Georgia"/>
                <a:ea typeface="Georgia"/>
                <a:cs typeface="Georgia"/>
                <a:sym typeface="Georgia"/>
              </a:rPr>
              <a:t>kohtuvad, sellest juttu ainult Luuka evangeeliumis 1:39-56, Luukas oli Maarja arst)</a:t>
            </a:r>
            <a:r>
              <a:rPr lang="et-EE" sz="1800" b="0" i="0" u="none" strike="noStrike" cap="none" dirty="0">
                <a:latin typeface="Arial"/>
                <a:ea typeface="Arial"/>
                <a:cs typeface="Arial"/>
                <a:sym typeface="Arial"/>
              </a:rPr>
              <a:t/>
            </a:r>
            <a:br>
              <a:rPr lang="et-EE" sz="1800" b="0" i="0" u="none" strike="noStrike" cap="none" dirty="0">
                <a:latin typeface="Arial"/>
                <a:ea typeface="Arial"/>
                <a:cs typeface="Arial"/>
                <a:sym typeface="Arial"/>
              </a:rPr>
            </a:br>
            <a:endParaRPr sz="1800" b="0" i="0" u="none" strike="noStrike" cap="none" dirty="0">
              <a:latin typeface="Arial"/>
              <a:ea typeface="Arial"/>
              <a:cs typeface="Arial"/>
              <a:sym typeface="Arial"/>
            </a:endParaRPr>
          </a:p>
        </p:txBody>
      </p:sp>
      <p:pic>
        <p:nvPicPr>
          <p:cNvPr id="404" name="Google Shape;404;p30"/>
          <p:cNvPicPr preferRelativeResize="0"/>
          <p:nvPr/>
        </p:nvPicPr>
        <p:blipFill rotWithShape="1">
          <a:blip r:embed="rId3">
            <a:alphaModFix/>
          </a:blip>
          <a:srcRect/>
          <a:stretch/>
        </p:blipFill>
        <p:spPr>
          <a:xfrm>
            <a:off x="428760" y="1656000"/>
            <a:ext cx="8382240" cy="495648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1"/>
          <p:cNvSpPr/>
          <p:nvPr/>
        </p:nvSpPr>
        <p:spPr>
          <a:xfrm>
            <a:off x="457200" y="91948"/>
            <a:ext cx="8228880" cy="1508105"/>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t-EE" sz="1800" b="0" i="0" u="none" strike="noStrike" cap="none" dirty="0">
                <a:latin typeface="Arial"/>
                <a:ea typeface="Arial"/>
                <a:cs typeface="Arial"/>
                <a:sym typeface="Arial"/>
              </a:rPr>
              <a:t/>
            </a:r>
            <a:br>
              <a:rPr lang="et-EE" sz="1800" b="0" i="0" u="none" strike="noStrike" cap="none" dirty="0">
                <a:latin typeface="Arial"/>
                <a:ea typeface="Arial"/>
                <a:cs typeface="Arial"/>
                <a:sym typeface="Arial"/>
              </a:rPr>
            </a:br>
            <a:r>
              <a:rPr lang="et-EE" sz="1600" b="0" i="0" u="none" strike="noStrike" cap="none" dirty="0">
                <a:solidFill>
                  <a:srgbClr val="000000"/>
                </a:solidFill>
                <a:latin typeface="Georgia"/>
                <a:ea typeface="Georgia"/>
                <a:cs typeface="Georgia"/>
                <a:sym typeface="Georgia"/>
              </a:rPr>
              <a:t>Visitatsioonistseen tänapäeva videokunstis: </a:t>
            </a:r>
            <a:r>
              <a:rPr lang="et-EE" sz="1600" b="0" i="0" u="none" strike="noStrike" cap="none" dirty="0">
                <a:sym typeface="Arial"/>
              </a:rPr>
              <a:t/>
            </a:r>
            <a:br>
              <a:rPr lang="et-EE" sz="1600" b="0" i="0" u="none" strike="noStrike" cap="none" dirty="0">
                <a:sym typeface="Arial"/>
              </a:rPr>
            </a:br>
            <a:r>
              <a:rPr lang="et-EE" sz="1600" b="1" i="0" u="none" strike="noStrike" cap="none" dirty="0">
                <a:solidFill>
                  <a:srgbClr val="000000"/>
                </a:solidFill>
                <a:latin typeface="Georgia"/>
                <a:ea typeface="Georgia"/>
                <a:cs typeface="Georgia"/>
                <a:sym typeface="Georgia"/>
              </a:rPr>
              <a:t>Bill </a:t>
            </a:r>
            <a:r>
              <a:rPr lang="et-EE" sz="1600" b="1" i="0" u="none" strike="noStrike" cap="none" dirty="0" err="1">
                <a:solidFill>
                  <a:srgbClr val="000000"/>
                </a:solidFill>
                <a:latin typeface="Georgia"/>
                <a:ea typeface="Georgia"/>
                <a:cs typeface="Georgia"/>
                <a:sym typeface="Georgia"/>
              </a:rPr>
              <a:t>Viola</a:t>
            </a:r>
            <a:r>
              <a:rPr lang="et-EE" sz="1600" b="1" i="0" u="none" strike="noStrike" cap="none" dirty="0">
                <a:solidFill>
                  <a:srgbClr val="000000"/>
                </a:solidFill>
                <a:latin typeface="Georgia"/>
                <a:ea typeface="Georgia"/>
                <a:cs typeface="Georgia"/>
                <a:sym typeface="Georgia"/>
              </a:rPr>
              <a:t>. </a:t>
            </a:r>
            <a:r>
              <a:rPr lang="et-EE" sz="1600" b="1" i="0" u="none" strike="noStrike" cap="none" dirty="0" err="1">
                <a:solidFill>
                  <a:srgbClr val="000000"/>
                </a:solidFill>
                <a:latin typeface="Georgia"/>
                <a:ea typeface="Georgia"/>
                <a:cs typeface="Georgia"/>
                <a:sym typeface="Georgia"/>
              </a:rPr>
              <a:t>The</a:t>
            </a:r>
            <a:r>
              <a:rPr lang="et-EE" sz="1600" b="1" i="0" u="none" strike="noStrike" cap="none" dirty="0">
                <a:solidFill>
                  <a:srgbClr val="000000"/>
                </a:solidFill>
                <a:latin typeface="Georgia"/>
                <a:ea typeface="Georgia"/>
                <a:cs typeface="Georgia"/>
                <a:sym typeface="Georgia"/>
              </a:rPr>
              <a:t> </a:t>
            </a:r>
            <a:r>
              <a:rPr lang="et-EE" sz="1600" b="1" i="0" u="none" strike="noStrike" cap="none" dirty="0" err="1">
                <a:solidFill>
                  <a:srgbClr val="000000"/>
                </a:solidFill>
                <a:latin typeface="Georgia"/>
                <a:ea typeface="Georgia"/>
                <a:cs typeface="Georgia"/>
                <a:sym typeface="Georgia"/>
              </a:rPr>
              <a:t>Greeting</a:t>
            </a:r>
            <a:r>
              <a:rPr lang="et-EE" sz="1600" b="1" i="0" u="none" strike="noStrike" cap="none" dirty="0">
                <a:solidFill>
                  <a:srgbClr val="000000"/>
                </a:solidFill>
                <a:latin typeface="Georgia"/>
                <a:ea typeface="Georgia"/>
                <a:cs typeface="Georgia"/>
                <a:sym typeface="Georgia"/>
              </a:rPr>
              <a:t>. 1995 </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(esmaesitlus Veneetsia biennaalil USA paviljonis</a:t>
            </a:r>
            <a:r>
              <a:rPr lang="et-EE" sz="1600" b="0" i="0" u="none" strike="noStrike" cap="none" dirty="0" smtClean="0">
                <a:solidFill>
                  <a:srgbClr val="000000"/>
                </a:solidFill>
                <a:latin typeface="Georgia"/>
                <a:ea typeface="Georgia"/>
                <a:cs typeface="Georgia"/>
                <a:sym typeface="Georgia"/>
              </a:rPr>
              <a:t>)</a:t>
            </a:r>
          </a:p>
          <a:p>
            <a:pPr lvl="0" algn="ctr"/>
            <a:r>
              <a:rPr lang="et-EE" sz="1600" dirty="0">
                <a:hlinkClick r:id="rId3"/>
              </a:rPr>
              <a:t>https://</a:t>
            </a:r>
            <a:r>
              <a:rPr lang="et-EE" sz="1600" dirty="0" smtClean="0">
                <a:hlinkClick r:id="rId3"/>
              </a:rPr>
              <a:t>www.youtube.com/watch?v=Dg0IyGUVXaQ&amp;ab_channel=snakeBISHOP</a:t>
            </a:r>
            <a:r>
              <a:rPr lang="et-EE" sz="1600" dirty="0" smtClean="0"/>
              <a:t> </a:t>
            </a:r>
            <a:r>
              <a:rPr lang="et-EE" sz="1600" b="0" i="0" u="none" strike="noStrike" cap="none" dirty="0">
                <a:sym typeface="Arial"/>
              </a:rPr>
              <a:t/>
            </a:r>
            <a:br>
              <a:rPr lang="et-EE" sz="1600" b="0" i="0" u="none" strike="noStrike" cap="none" dirty="0">
                <a:sym typeface="Arial"/>
              </a:rPr>
            </a:br>
            <a:endParaRPr sz="1600" b="0" i="0" u="none" strike="noStrike" cap="none" dirty="0">
              <a:sym typeface="Arial"/>
            </a:endParaRPr>
          </a:p>
        </p:txBody>
      </p:sp>
      <p:pic>
        <p:nvPicPr>
          <p:cNvPr id="410" name="Google Shape;410;p31"/>
          <p:cNvPicPr preferRelativeResize="0"/>
          <p:nvPr/>
        </p:nvPicPr>
        <p:blipFill rotWithShape="1">
          <a:blip r:embed="rId4">
            <a:alphaModFix/>
          </a:blip>
          <a:srcRect/>
          <a:stretch/>
        </p:blipFill>
        <p:spPr>
          <a:xfrm>
            <a:off x="2807820" y="1526400"/>
            <a:ext cx="3527640" cy="533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2"/>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2400" b="0" i="0" u="none" strike="noStrike" cap="none">
                <a:solidFill>
                  <a:srgbClr val="000000"/>
                </a:solidFill>
                <a:latin typeface="Georgia"/>
                <a:ea typeface="Georgia"/>
                <a:cs typeface="Georgia"/>
                <a:sym typeface="Georgia"/>
              </a:rPr>
              <a:t>Humanism</a:t>
            </a:r>
            <a:endParaRPr sz="2400" b="0" i="0" u="none" strike="noStrike" cap="none">
              <a:latin typeface="Arial"/>
              <a:ea typeface="Arial"/>
              <a:cs typeface="Arial"/>
              <a:sym typeface="Arial"/>
            </a:endParaRPr>
          </a:p>
        </p:txBody>
      </p:sp>
      <p:sp>
        <p:nvSpPr>
          <p:cNvPr id="542" name="Google Shape;542;p52"/>
          <p:cNvSpPr/>
          <p:nvPr/>
        </p:nvSpPr>
        <p:spPr>
          <a:xfrm>
            <a:off x="457200" y="1600200"/>
            <a:ext cx="8228160" cy="4967654"/>
          </a:xfrm>
          <a:prstGeom prst="rect">
            <a:avLst/>
          </a:prstGeom>
          <a:noFill/>
          <a:ln>
            <a:noFill/>
          </a:ln>
        </p:spPr>
        <p:txBody>
          <a:bodyPr spcFirstLastPara="1" wrap="square" lIns="90000" tIns="45000" rIns="90000" bIns="45000" anchor="t" anchorCtr="0">
            <a:noAutofit/>
          </a:bodyPr>
          <a:lstStyle/>
          <a:p>
            <a:pPr marL="1440" marR="0" lvl="0" algn="l" rtl="0">
              <a:lnSpc>
                <a:spcPct val="100000"/>
              </a:lnSpc>
              <a:spcBef>
                <a:spcPts val="0"/>
              </a:spcBef>
              <a:spcAft>
                <a:spcPts val="0"/>
              </a:spcAft>
              <a:buClr>
                <a:srgbClr val="000000"/>
              </a:buClr>
              <a:buSzPts val="2400"/>
            </a:pPr>
            <a:r>
              <a:rPr lang="et-EE" sz="1600" b="0" i="0" u="none" strike="noStrike" cap="none" dirty="0">
                <a:solidFill>
                  <a:srgbClr val="000000"/>
                </a:solidFill>
                <a:latin typeface="Georgia"/>
                <a:ea typeface="Georgia"/>
                <a:cs typeface="Georgia"/>
                <a:sym typeface="Georgia"/>
              </a:rPr>
              <a:t>Humanism – st lähtumine inimloomusest</a:t>
            </a:r>
            <a:endParaRPr sz="1600" b="0" i="0" u="none" strike="noStrike" cap="none" dirty="0">
              <a:sym typeface="Arial"/>
            </a:endParaRPr>
          </a:p>
          <a:p>
            <a:pPr marL="341280" marR="0" lvl="0" indent="-339840" algn="l" rtl="0">
              <a:lnSpc>
                <a:spcPct val="100000"/>
              </a:lnSpc>
              <a:spcBef>
                <a:spcPts val="601"/>
              </a:spcBef>
              <a:spcAft>
                <a:spcPts val="0"/>
              </a:spcAft>
              <a:buNone/>
            </a:pPr>
            <a:endParaRPr sz="16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600" b="0" i="0" u="none" strike="noStrike" cap="none" dirty="0">
                <a:solidFill>
                  <a:srgbClr val="000000"/>
                </a:solidFill>
                <a:latin typeface="Georgia"/>
                <a:ea typeface="Georgia"/>
                <a:cs typeface="Georgia"/>
                <a:sym typeface="Georgia"/>
              </a:rPr>
              <a:t>Sünkretism – st erinevate filosoofiliste ja religioossete uskumuste ja praktikate segamine</a:t>
            </a:r>
            <a:endParaRPr sz="1600" b="0" i="0" u="none" strike="noStrike" cap="none" dirty="0">
              <a:sym typeface="Arial"/>
            </a:endParaRPr>
          </a:p>
          <a:p>
            <a:pPr marL="341280" marR="0" lvl="0" indent="-339840" algn="l" rtl="0">
              <a:lnSpc>
                <a:spcPct val="100000"/>
              </a:lnSpc>
              <a:spcBef>
                <a:spcPts val="601"/>
              </a:spcBef>
              <a:spcAft>
                <a:spcPts val="0"/>
              </a:spcAft>
              <a:buNone/>
            </a:pPr>
            <a:endParaRPr sz="16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600" b="0" i="0" u="none" strike="noStrike" cap="none" dirty="0" err="1">
                <a:solidFill>
                  <a:srgbClr val="000000"/>
                </a:solidFill>
                <a:latin typeface="Georgia"/>
                <a:ea typeface="Georgia"/>
                <a:cs typeface="Georgia"/>
                <a:sym typeface="Georgia"/>
              </a:rPr>
              <a:t>Inimväärikuse</a:t>
            </a:r>
            <a:r>
              <a:rPr lang="et-EE" sz="1600" b="0" i="0" u="none" strike="noStrike" cap="none" dirty="0">
                <a:solidFill>
                  <a:srgbClr val="000000"/>
                </a:solidFill>
                <a:latin typeface="Georgia"/>
                <a:ea typeface="Georgia"/>
                <a:cs typeface="Georgia"/>
                <a:sym typeface="Georgia"/>
              </a:rPr>
              <a:t> rõhutamine – keskaegse patukahetsuse keskse eluviisi asemele tuli nüüd inimese kui looduse </a:t>
            </a:r>
            <a:r>
              <a:rPr lang="et-EE" sz="1600" b="0" i="0" u="none" strike="noStrike" cap="none" dirty="0" err="1">
                <a:solidFill>
                  <a:srgbClr val="000000"/>
                </a:solidFill>
                <a:latin typeface="Georgia"/>
                <a:ea typeface="Georgia"/>
                <a:cs typeface="Georgia"/>
                <a:sym typeface="Georgia"/>
              </a:rPr>
              <a:t>allutaja</a:t>
            </a:r>
            <a:r>
              <a:rPr lang="et-EE" sz="1600" b="0" i="0" u="none" strike="noStrike" cap="none" dirty="0">
                <a:solidFill>
                  <a:srgbClr val="000000"/>
                </a:solidFill>
                <a:latin typeface="Georgia"/>
                <a:ea typeface="Georgia"/>
                <a:cs typeface="Georgia"/>
                <a:sym typeface="Georgia"/>
              </a:rPr>
              <a:t> ülistamine</a:t>
            </a:r>
            <a:endParaRPr sz="1600" b="0" i="0" u="none" strike="noStrike" cap="none" dirty="0">
              <a:sym typeface="Arial"/>
            </a:endParaRPr>
          </a:p>
          <a:p>
            <a:pPr marL="341280" marR="0" lvl="0" indent="-339840" algn="l" rtl="0">
              <a:lnSpc>
                <a:spcPct val="100000"/>
              </a:lnSpc>
              <a:spcBef>
                <a:spcPts val="601"/>
              </a:spcBef>
              <a:spcAft>
                <a:spcPts val="0"/>
              </a:spcAft>
              <a:buNone/>
            </a:pPr>
            <a:endParaRPr sz="16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600" b="0" i="0" u="none" strike="noStrike" cap="none" dirty="0">
                <a:solidFill>
                  <a:srgbClr val="000000"/>
                </a:solidFill>
                <a:latin typeface="Georgia"/>
                <a:ea typeface="Georgia"/>
                <a:cs typeface="Georgia"/>
                <a:sym typeface="Georgia"/>
              </a:rPr>
              <a:t>Julgustati vabanemist vaimsetest religioossetest reeglitest ning arendada kriitilist mõtlemist ja usku </a:t>
            </a:r>
            <a:r>
              <a:rPr lang="et-EE" sz="1600" b="0" i="0" u="none" strike="noStrike" cap="none" dirty="0" smtClean="0">
                <a:solidFill>
                  <a:srgbClr val="000000"/>
                </a:solidFill>
                <a:latin typeface="Georgia"/>
                <a:ea typeface="Georgia"/>
                <a:cs typeface="Georgia"/>
                <a:sym typeface="Georgia"/>
              </a:rPr>
              <a:t>endasse</a:t>
            </a:r>
          </a:p>
          <a:p>
            <a:pPr marL="1440" marR="0" lvl="0" algn="l" rtl="0">
              <a:lnSpc>
                <a:spcPct val="100000"/>
              </a:lnSpc>
              <a:spcBef>
                <a:spcPts val="601"/>
              </a:spcBef>
              <a:spcAft>
                <a:spcPts val="0"/>
              </a:spcAft>
              <a:buClr>
                <a:srgbClr val="000000"/>
              </a:buClr>
              <a:buSzPts val="2400"/>
            </a:pPr>
            <a:endParaRPr lang="et-EE" sz="1600" dirty="0">
              <a:latin typeface="Georgia"/>
              <a:sym typeface="Georgia"/>
            </a:endParaRPr>
          </a:p>
          <a:p>
            <a:pPr marL="1440" marR="0" lvl="0" algn="l" rtl="0">
              <a:lnSpc>
                <a:spcPct val="100000"/>
              </a:lnSpc>
              <a:spcBef>
                <a:spcPts val="601"/>
              </a:spcBef>
              <a:spcAft>
                <a:spcPts val="0"/>
              </a:spcAft>
              <a:buClr>
                <a:srgbClr val="000000"/>
              </a:buClr>
              <a:buSzPts val="2400"/>
            </a:pPr>
            <a:r>
              <a:rPr lang="et-EE" sz="1600" b="0" i="0" u="none" strike="noStrike" cap="none" dirty="0" smtClean="0">
                <a:latin typeface="Georgia"/>
                <a:sym typeface="Georgia"/>
              </a:rPr>
              <a:t>------------------------</a:t>
            </a:r>
          </a:p>
          <a:p>
            <a:pPr marL="1440" marR="0" lvl="0" algn="l" rtl="0">
              <a:lnSpc>
                <a:spcPct val="100000"/>
              </a:lnSpc>
              <a:spcBef>
                <a:spcPts val="601"/>
              </a:spcBef>
              <a:spcAft>
                <a:spcPts val="0"/>
              </a:spcAft>
              <a:buClr>
                <a:srgbClr val="000000"/>
              </a:buClr>
              <a:buSzPts val="2400"/>
            </a:pPr>
            <a:endParaRPr lang="et-EE" sz="1600" b="0" i="0" u="none" strike="noStrike" cap="none" dirty="0" smtClean="0">
              <a:latin typeface="Georgia"/>
              <a:sym typeface="Georgia"/>
            </a:endParaRPr>
          </a:p>
          <a:p>
            <a:pPr marL="1440" marR="0" lvl="0" algn="l" rtl="0">
              <a:lnSpc>
                <a:spcPct val="100000"/>
              </a:lnSpc>
              <a:spcBef>
                <a:spcPts val="601"/>
              </a:spcBef>
              <a:spcAft>
                <a:spcPts val="0"/>
              </a:spcAft>
              <a:buClr>
                <a:srgbClr val="000000"/>
              </a:buClr>
              <a:buSzPts val="2400"/>
            </a:pPr>
            <a:r>
              <a:rPr lang="et-EE" sz="1600" dirty="0" smtClean="0">
                <a:latin typeface="Georgia"/>
                <a:sym typeface="Georgia"/>
              </a:rPr>
              <a:t>Tegemist katoliku teoloogiast lähtuva kunstiga</a:t>
            </a:r>
            <a:endParaRPr sz="1600" b="0" i="0" u="none" strike="noStrike" cap="none" dirty="0">
              <a:sym typeface="Arial"/>
            </a:endParaRPr>
          </a:p>
        </p:txBody>
      </p:sp>
    </p:spTree>
    <p:extLst>
      <p:ext uri="{BB962C8B-B14F-4D97-AF65-F5344CB8AC3E}">
        <p14:creationId xmlns:p14="http://schemas.microsoft.com/office/powerpoint/2010/main" val="754870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4"/>
        <p:cNvGrpSpPr/>
        <p:nvPr/>
      </p:nvGrpSpPr>
      <p:grpSpPr>
        <a:xfrm>
          <a:off x="0" y="0"/>
          <a:ext cx="0" cy="0"/>
          <a:chOff x="0" y="0"/>
          <a:chExt cx="0" cy="0"/>
        </a:xfrm>
      </p:grpSpPr>
      <p:sp>
        <p:nvSpPr>
          <p:cNvPr id="415" name="Google Shape;415;p32"/>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Ristilöömine Neitsi Maarja, evangelist Johannese ja Maarja Magdaleenaga</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1419-1420</a:t>
            </a:r>
            <a:endParaRPr sz="1800" b="0" i="0" u="none" strike="noStrike" cap="none">
              <a:latin typeface="Arial"/>
              <a:ea typeface="Arial"/>
              <a:cs typeface="Arial"/>
              <a:sym typeface="Arial"/>
            </a:endParaRPr>
          </a:p>
        </p:txBody>
      </p:sp>
      <p:pic>
        <p:nvPicPr>
          <p:cNvPr id="416" name="Google Shape;416;p32"/>
          <p:cNvPicPr preferRelativeResize="0"/>
          <p:nvPr/>
        </p:nvPicPr>
        <p:blipFill rotWithShape="1">
          <a:blip r:embed="rId3">
            <a:alphaModFix/>
          </a:blip>
          <a:srcRect/>
          <a:stretch/>
        </p:blipFill>
        <p:spPr>
          <a:xfrm>
            <a:off x="3069720" y="1600200"/>
            <a:ext cx="2905920" cy="5065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0"/>
        <p:cNvGrpSpPr/>
        <p:nvPr/>
      </p:nvGrpSpPr>
      <p:grpSpPr>
        <a:xfrm>
          <a:off x="0" y="0"/>
          <a:ext cx="0" cy="0"/>
          <a:chOff x="0" y="0"/>
          <a:chExt cx="0" cy="0"/>
        </a:xfrm>
      </p:grpSpPr>
      <p:sp>
        <p:nvSpPr>
          <p:cNvPr id="421" name="Google Shape;421;p33"/>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Ristilöödud Kristus</a:t>
            </a:r>
            <a:endParaRPr sz="1800" b="0" i="0" u="none" strike="noStrike" cap="none">
              <a:latin typeface="Arial"/>
              <a:ea typeface="Arial"/>
              <a:cs typeface="Arial"/>
              <a:sym typeface="Arial"/>
            </a:endParaRPr>
          </a:p>
        </p:txBody>
      </p:sp>
      <p:pic>
        <p:nvPicPr>
          <p:cNvPr id="422" name="Google Shape;422;p33"/>
          <p:cNvPicPr preferRelativeResize="0"/>
          <p:nvPr/>
        </p:nvPicPr>
        <p:blipFill rotWithShape="1">
          <a:blip r:embed="rId3">
            <a:alphaModFix/>
          </a:blip>
          <a:srcRect/>
          <a:stretch/>
        </p:blipFill>
        <p:spPr>
          <a:xfrm>
            <a:off x="2535480" y="1600200"/>
            <a:ext cx="3703320" cy="502344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6"/>
        <p:cNvGrpSpPr/>
        <p:nvPr/>
      </p:nvGrpSpPr>
      <p:grpSpPr>
        <a:xfrm>
          <a:off x="0" y="0"/>
          <a:ext cx="0" cy="0"/>
          <a:chOff x="0" y="0"/>
          <a:chExt cx="0" cy="0"/>
        </a:xfrm>
      </p:grpSpPr>
      <p:sp>
        <p:nvSpPr>
          <p:cNvPr id="427" name="Google Shape;427;p34"/>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Kristuse pilamine, 1440-1441</a:t>
            </a:r>
            <a:endParaRPr sz="1800" b="0" i="0" u="none" strike="noStrike" cap="none">
              <a:latin typeface="Arial"/>
              <a:ea typeface="Arial"/>
              <a:cs typeface="Arial"/>
              <a:sym typeface="Arial"/>
            </a:endParaRPr>
          </a:p>
        </p:txBody>
      </p:sp>
      <p:pic>
        <p:nvPicPr>
          <p:cNvPr id="428" name="Google Shape;428;p34"/>
          <p:cNvPicPr preferRelativeResize="0"/>
          <p:nvPr/>
        </p:nvPicPr>
        <p:blipFill rotWithShape="1">
          <a:blip r:embed="rId3">
            <a:alphaModFix/>
          </a:blip>
          <a:srcRect/>
          <a:stretch/>
        </p:blipFill>
        <p:spPr>
          <a:xfrm>
            <a:off x="2411280" y="1557360"/>
            <a:ext cx="4319640" cy="496584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2"/>
        <p:cNvGrpSpPr/>
        <p:nvPr/>
      </p:nvGrpSpPr>
      <p:grpSpPr>
        <a:xfrm>
          <a:off x="0" y="0"/>
          <a:ext cx="0" cy="0"/>
          <a:chOff x="0" y="0"/>
          <a:chExt cx="0" cy="0"/>
        </a:xfrm>
      </p:grpSpPr>
      <p:sp>
        <p:nvSpPr>
          <p:cNvPr id="433" name="Google Shape;433;p35"/>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20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2000" b="0" i="0" u="none" strike="noStrike" cap="none">
                <a:solidFill>
                  <a:srgbClr val="000000"/>
                </a:solidFill>
                <a:latin typeface="Georgia"/>
                <a:ea typeface="Georgia"/>
                <a:cs typeface="Georgia"/>
                <a:sym typeface="Georgia"/>
              </a:rPr>
              <a:t>Altar</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2000" b="0" i="0" u="none" strike="noStrike" cap="none">
                <a:solidFill>
                  <a:srgbClr val="000000"/>
                </a:solidFill>
                <a:latin typeface="Georgia"/>
                <a:ea typeface="Georgia"/>
                <a:cs typeface="Georgia"/>
                <a:sym typeface="Georgia"/>
              </a:rPr>
              <a:t>1439</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2000" b="0" i="0" u="none" strike="noStrike" cap="none">
                <a:solidFill>
                  <a:srgbClr val="000000"/>
                </a:solidFill>
                <a:latin typeface="Georgia"/>
                <a:ea typeface="Georgia"/>
                <a:cs typeface="Georgia"/>
                <a:sym typeface="Georgia"/>
              </a:rPr>
              <a:t>San Marco muuseum, Firenze</a:t>
            </a:r>
            <a:endParaRPr sz="2000" b="0" i="0" u="none" strike="noStrike" cap="none">
              <a:latin typeface="Arial"/>
              <a:ea typeface="Arial"/>
              <a:cs typeface="Arial"/>
              <a:sym typeface="Arial"/>
            </a:endParaRPr>
          </a:p>
        </p:txBody>
      </p:sp>
      <p:pic>
        <p:nvPicPr>
          <p:cNvPr id="434" name="Google Shape;434;p35"/>
          <p:cNvPicPr preferRelativeResize="0"/>
          <p:nvPr/>
        </p:nvPicPr>
        <p:blipFill rotWithShape="1">
          <a:blip r:embed="rId3">
            <a:alphaModFix/>
          </a:blip>
          <a:srcRect/>
          <a:stretch/>
        </p:blipFill>
        <p:spPr>
          <a:xfrm>
            <a:off x="468360" y="1854720"/>
            <a:ext cx="3778560" cy="3630240"/>
          </a:xfrm>
          <a:prstGeom prst="rect">
            <a:avLst/>
          </a:prstGeom>
          <a:noFill/>
          <a:ln>
            <a:noFill/>
          </a:ln>
        </p:spPr>
      </p:pic>
      <p:sp>
        <p:nvSpPr>
          <p:cNvPr id="435" name="Google Shape;435;p35"/>
          <p:cNvSpPr/>
          <p:nvPr/>
        </p:nvSpPr>
        <p:spPr>
          <a:xfrm>
            <a:off x="4067280" y="2276640"/>
            <a:ext cx="4618080" cy="3848400"/>
          </a:xfrm>
          <a:prstGeom prst="rect">
            <a:avLst/>
          </a:prstGeom>
          <a:noFill/>
          <a:ln>
            <a:noFill/>
          </a:ln>
        </p:spPr>
        <p:txBody>
          <a:bodyPr spcFirstLastPara="1" wrap="square" lIns="90000" tIns="45000" rIns="90000" bIns="45000" anchor="t" anchorCtr="0">
            <a:noAutofit/>
          </a:bodyPr>
          <a:lstStyle/>
          <a:p>
            <a:pPr marL="341280" marR="0" lvl="0" indent="-339840" algn="l" rtl="0">
              <a:lnSpc>
                <a:spcPct val="100000"/>
              </a:lnSpc>
              <a:spcBef>
                <a:spcPts val="0"/>
              </a:spcBef>
              <a:spcAft>
                <a:spcPts val="0"/>
              </a:spcAft>
              <a:buClr>
                <a:srgbClr val="000000"/>
              </a:buClr>
              <a:buSzPts val="1800"/>
              <a:buFont typeface="Georgia"/>
              <a:buChar char="•"/>
            </a:pPr>
            <a:r>
              <a:rPr lang="et-EE" sz="1800" b="0" i="0" u="none" strike="noStrike" cap="none">
                <a:solidFill>
                  <a:srgbClr val="000000"/>
                </a:solidFill>
                <a:latin typeface="Georgia"/>
                <a:ea typeface="Georgia"/>
                <a:cs typeface="Georgia"/>
                <a:sym typeface="Georgia"/>
              </a:rPr>
              <a:t>Üks Fra Angelico tuntumaid töid</a:t>
            </a:r>
            <a:endParaRPr sz="1800" b="0" i="0" u="none" strike="noStrike" cap="none">
              <a:latin typeface="Arial"/>
              <a:ea typeface="Arial"/>
              <a:cs typeface="Arial"/>
              <a:sym typeface="Arial"/>
            </a:endParaRPr>
          </a:p>
          <a:p>
            <a:pPr marL="341280" marR="0" lvl="0" indent="-339840" algn="l" rtl="0">
              <a:lnSpc>
                <a:spcPct val="100000"/>
              </a:lnSpc>
              <a:spcBef>
                <a:spcPts val="400"/>
              </a:spcBef>
              <a:spcAft>
                <a:spcPts val="0"/>
              </a:spcAft>
              <a:buNone/>
            </a:pPr>
            <a:endParaRPr sz="1800" b="0" i="0" u="none" strike="noStrike" cap="none">
              <a:latin typeface="Arial"/>
              <a:ea typeface="Arial"/>
              <a:cs typeface="Arial"/>
              <a:sym typeface="Arial"/>
            </a:endParaRPr>
          </a:p>
          <a:p>
            <a:pPr marL="341280" marR="0" lvl="0" indent="-339840" algn="l" rtl="0">
              <a:lnSpc>
                <a:spcPct val="100000"/>
              </a:lnSpc>
              <a:spcBef>
                <a:spcPts val="400"/>
              </a:spcBef>
              <a:spcAft>
                <a:spcPts val="0"/>
              </a:spcAft>
              <a:buClr>
                <a:srgbClr val="000000"/>
              </a:buClr>
              <a:buSzPts val="1800"/>
              <a:buFont typeface="Georgia"/>
              <a:buChar char="•"/>
            </a:pPr>
            <a:r>
              <a:rPr lang="et-EE" sz="1800" b="0" i="0" u="none" strike="noStrike" cap="none">
                <a:solidFill>
                  <a:srgbClr val="000000"/>
                </a:solidFill>
                <a:latin typeface="Georgia"/>
                <a:ea typeface="Georgia"/>
                <a:cs typeface="Georgia"/>
                <a:sym typeface="Georgia"/>
              </a:rPr>
              <a:t>Seda tüüpi stseeni kujutati varem nagu taevalikku (inglid, pühakud) – siin aga kõik isikud kujutatud maiselt, grupeeritud loomulikus olekus</a:t>
            </a:r>
            <a:endParaRPr sz="1800" b="0" i="0" u="none" strike="noStrike" cap="none">
              <a:latin typeface="Arial"/>
              <a:ea typeface="Arial"/>
              <a:cs typeface="Arial"/>
              <a:sym typeface="Arial"/>
            </a:endParaRPr>
          </a:p>
          <a:p>
            <a:pPr marL="341280" marR="0" lvl="0" indent="-339840" algn="l" rtl="0">
              <a:lnSpc>
                <a:spcPct val="100000"/>
              </a:lnSpc>
              <a:spcBef>
                <a:spcPts val="400"/>
              </a:spcBef>
              <a:spcAft>
                <a:spcPts val="0"/>
              </a:spcAft>
              <a:buNone/>
            </a:pPr>
            <a:endParaRPr sz="1800" b="0" i="0" u="none" strike="noStrike" cap="none">
              <a:latin typeface="Arial"/>
              <a:ea typeface="Arial"/>
              <a:cs typeface="Arial"/>
              <a:sym typeface="Arial"/>
            </a:endParaRPr>
          </a:p>
          <a:p>
            <a:pPr marL="341280" marR="0" lvl="0" indent="-339840" algn="l" rtl="0">
              <a:lnSpc>
                <a:spcPct val="100000"/>
              </a:lnSpc>
              <a:spcBef>
                <a:spcPts val="400"/>
              </a:spcBef>
              <a:spcAft>
                <a:spcPts val="0"/>
              </a:spcAft>
              <a:buClr>
                <a:srgbClr val="000000"/>
              </a:buClr>
              <a:buSzPts val="1800"/>
              <a:buFont typeface="Georgia"/>
              <a:buChar char="•"/>
            </a:pPr>
            <a:r>
              <a:rPr lang="et-EE" sz="1800" b="0" i="0" u="none" strike="noStrike" cap="none">
                <a:solidFill>
                  <a:srgbClr val="000000"/>
                </a:solidFill>
                <a:latin typeface="Georgia"/>
                <a:ea typeface="Georgia"/>
                <a:cs typeface="Georgia"/>
                <a:sym typeface="Georgia"/>
              </a:rPr>
              <a:t>Hiljem telliti just seda pilditüüpi palju Bellinilt, Peruginolt, Raffaelilt</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9"/>
        <p:cNvGrpSpPr/>
        <p:nvPr/>
      </p:nvGrpSpPr>
      <p:grpSpPr>
        <a:xfrm>
          <a:off x="0" y="0"/>
          <a:ext cx="0" cy="0"/>
          <a:chOff x="0" y="0"/>
          <a:chExt cx="0" cy="0"/>
        </a:xfrm>
      </p:grpSpPr>
      <p:sp>
        <p:nvSpPr>
          <p:cNvPr id="440" name="Google Shape;440;p36"/>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 </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Lapse kummardamine</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1423-1424</a:t>
            </a:r>
            <a:endParaRPr sz="1800" b="0" i="0" u="none" strike="noStrike" cap="none">
              <a:latin typeface="Arial"/>
              <a:ea typeface="Arial"/>
              <a:cs typeface="Arial"/>
              <a:sym typeface="Arial"/>
            </a:endParaRPr>
          </a:p>
        </p:txBody>
      </p:sp>
      <p:pic>
        <p:nvPicPr>
          <p:cNvPr id="441" name="Google Shape;441;p36"/>
          <p:cNvPicPr preferRelativeResize="0"/>
          <p:nvPr/>
        </p:nvPicPr>
        <p:blipFill rotWithShape="1">
          <a:blip r:embed="rId3">
            <a:alphaModFix/>
          </a:blip>
          <a:srcRect/>
          <a:stretch/>
        </p:blipFill>
        <p:spPr>
          <a:xfrm>
            <a:off x="2520000" y="1460520"/>
            <a:ext cx="4224600" cy="4946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5"/>
        <p:cNvGrpSpPr/>
        <p:nvPr/>
      </p:nvGrpSpPr>
      <p:grpSpPr>
        <a:xfrm>
          <a:off x="0" y="0"/>
          <a:ext cx="0" cy="0"/>
          <a:chOff x="0" y="0"/>
          <a:chExt cx="0" cy="0"/>
        </a:xfrm>
      </p:grpSpPr>
      <p:sp>
        <p:nvSpPr>
          <p:cNvPr id="446" name="Google Shape;446;p37"/>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Viimne kohtupäev</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1431</a:t>
            </a:r>
            <a:endParaRPr sz="1800" b="0" i="0" u="none" strike="noStrike" cap="none">
              <a:latin typeface="Arial"/>
              <a:ea typeface="Arial"/>
              <a:cs typeface="Arial"/>
              <a:sym typeface="Arial"/>
            </a:endParaRPr>
          </a:p>
        </p:txBody>
      </p:sp>
      <p:pic>
        <p:nvPicPr>
          <p:cNvPr id="447" name="Google Shape;447;p37"/>
          <p:cNvPicPr preferRelativeResize="0"/>
          <p:nvPr/>
        </p:nvPicPr>
        <p:blipFill rotWithShape="1">
          <a:blip r:embed="rId3">
            <a:alphaModFix/>
          </a:blip>
          <a:srcRect/>
          <a:stretch/>
        </p:blipFill>
        <p:spPr>
          <a:xfrm>
            <a:off x="539640" y="2060640"/>
            <a:ext cx="8352000" cy="388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1"/>
        <p:cNvGrpSpPr/>
        <p:nvPr/>
      </p:nvGrpSpPr>
      <p:grpSpPr>
        <a:xfrm>
          <a:off x="0" y="0"/>
          <a:ext cx="0" cy="0"/>
          <a:chOff x="0" y="0"/>
          <a:chExt cx="0" cy="0"/>
        </a:xfrm>
      </p:grpSpPr>
      <p:sp>
        <p:nvSpPr>
          <p:cNvPr id="452" name="Google Shape;452;p38"/>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Kabeli võlvi maalid, 1447</a:t>
            </a:r>
            <a:endParaRPr sz="1800" b="0" i="0" u="none" strike="noStrike" cap="none">
              <a:latin typeface="Arial"/>
              <a:ea typeface="Arial"/>
              <a:cs typeface="Arial"/>
              <a:sym typeface="Arial"/>
            </a:endParaRPr>
          </a:p>
        </p:txBody>
      </p:sp>
      <p:pic>
        <p:nvPicPr>
          <p:cNvPr id="453" name="Google Shape;453;p38"/>
          <p:cNvPicPr preferRelativeResize="0"/>
          <p:nvPr/>
        </p:nvPicPr>
        <p:blipFill rotWithShape="1">
          <a:blip r:embed="rId3">
            <a:alphaModFix/>
          </a:blip>
          <a:srcRect/>
          <a:stretch/>
        </p:blipFill>
        <p:spPr>
          <a:xfrm>
            <a:off x="1006560" y="1600200"/>
            <a:ext cx="7129440" cy="452448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7"/>
        <p:cNvGrpSpPr/>
        <p:nvPr/>
      </p:nvGrpSpPr>
      <p:grpSpPr>
        <a:xfrm>
          <a:off x="0" y="0"/>
          <a:ext cx="0" cy="0"/>
          <a:chOff x="0" y="0"/>
          <a:chExt cx="0" cy="0"/>
        </a:xfrm>
      </p:grpSpPr>
      <p:sp>
        <p:nvSpPr>
          <p:cNvPr id="458" name="Google Shape;458;p39"/>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0" i="0" u="none" strike="noStrike" cap="none">
                <a:solidFill>
                  <a:srgbClr val="000000"/>
                </a:solidFill>
                <a:latin typeface="Georgia"/>
                <a:ea typeface="Georgia"/>
                <a:cs typeface="Georgia"/>
                <a:sym typeface="Georgia"/>
              </a:rPr>
              <a:t>Fra Angelico – detailid kabeli laemaalingust</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Kristus kohtumõistja</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Prohvetid</a:t>
            </a:r>
            <a:endParaRPr sz="1800" b="0" i="0" u="none" strike="noStrike" cap="none">
              <a:latin typeface="Arial"/>
              <a:ea typeface="Arial"/>
              <a:cs typeface="Arial"/>
              <a:sym typeface="Arial"/>
            </a:endParaRPr>
          </a:p>
        </p:txBody>
      </p:sp>
      <p:pic>
        <p:nvPicPr>
          <p:cNvPr id="459" name="Google Shape;459;p39"/>
          <p:cNvPicPr preferRelativeResize="0"/>
          <p:nvPr/>
        </p:nvPicPr>
        <p:blipFill rotWithShape="1">
          <a:blip r:embed="rId3">
            <a:alphaModFix/>
          </a:blip>
          <a:srcRect/>
          <a:stretch/>
        </p:blipFill>
        <p:spPr>
          <a:xfrm>
            <a:off x="576000" y="2277360"/>
            <a:ext cx="4298400" cy="3769560"/>
          </a:xfrm>
          <a:prstGeom prst="rect">
            <a:avLst/>
          </a:prstGeom>
          <a:noFill/>
          <a:ln>
            <a:noFill/>
          </a:ln>
        </p:spPr>
      </p:pic>
      <p:pic>
        <p:nvPicPr>
          <p:cNvPr id="460" name="Google Shape;460;p39"/>
          <p:cNvPicPr preferRelativeResize="0"/>
          <p:nvPr/>
        </p:nvPicPr>
        <p:blipFill rotWithShape="1">
          <a:blip r:embed="rId4">
            <a:alphaModFix/>
          </a:blip>
          <a:srcRect/>
          <a:stretch/>
        </p:blipFill>
        <p:spPr>
          <a:xfrm>
            <a:off x="5372280" y="2322360"/>
            <a:ext cx="3192120" cy="379656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4"/>
        <p:cNvGrpSpPr/>
        <p:nvPr/>
      </p:nvGrpSpPr>
      <p:grpSpPr>
        <a:xfrm>
          <a:off x="0" y="0"/>
          <a:ext cx="0" cy="0"/>
          <a:chOff x="0" y="0"/>
          <a:chExt cx="0" cy="0"/>
        </a:xfrm>
      </p:grpSpPr>
      <p:sp>
        <p:nvSpPr>
          <p:cNvPr id="465" name="Google Shape;465;p40"/>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2000" b="0" i="0" u="none" strike="noStrike" cap="none">
                <a:solidFill>
                  <a:srgbClr val="000000"/>
                </a:solidFill>
                <a:latin typeface="Georgia"/>
                <a:ea typeface="Georgia"/>
                <a:cs typeface="Georgia"/>
                <a:sym typeface="Georgia"/>
              </a:rPr>
              <a:t>Fra Angelico ja Fra Filippo Lippi</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2000" b="0" i="0" u="none" strike="noStrike" cap="none">
                <a:solidFill>
                  <a:srgbClr val="000000"/>
                </a:solidFill>
                <a:latin typeface="Georgia"/>
                <a:ea typeface="Georgia"/>
                <a:cs typeface="Georgia"/>
                <a:sym typeface="Georgia"/>
              </a:rPr>
              <a:t>tondo “Lapse kummardamine”</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2000" b="0" i="0" u="none" strike="noStrike" cap="none">
                <a:solidFill>
                  <a:srgbClr val="000000"/>
                </a:solidFill>
                <a:latin typeface="Georgia"/>
                <a:ea typeface="Georgia"/>
                <a:cs typeface="Georgia"/>
                <a:sym typeface="Georgia"/>
              </a:rPr>
              <a:t>1440/1460</a:t>
            </a:r>
            <a:endParaRPr sz="2000" b="0" i="0" u="none" strike="noStrike" cap="none">
              <a:latin typeface="Arial"/>
              <a:ea typeface="Arial"/>
              <a:cs typeface="Arial"/>
              <a:sym typeface="Arial"/>
            </a:endParaRPr>
          </a:p>
        </p:txBody>
      </p:sp>
      <p:pic>
        <p:nvPicPr>
          <p:cNvPr id="466" name="Google Shape;466;p40"/>
          <p:cNvPicPr preferRelativeResize="0"/>
          <p:nvPr/>
        </p:nvPicPr>
        <p:blipFill rotWithShape="1">
          <a:blip r:embed="rId3">
            <a:alphaModFix/>
          </a:blip>
          <a:srcRect/>
          <a:stretch/>
        </p:blipFill>
        <p:spPr>
          <a:xfrm>
            <a:off x="2224454" y="1345223"/>
            <a:ext cx="5161084" cy="551277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0"/>
        <p:cNvGrpSpPr/>
        <p:nvPr/>
      </p:nvGrpSpPr>
      <p:grpSpPr>
        <a:xfrm>
          <a:off x="0" y="0"/>
          <a:ext cx="0" cy="0"/>
          <a:chOff x="0" y="0"/>
          <a:chExt cx="0" cy="0"/>
        </a:xfrm>
      </p:grpSpPr>
      <p:sp>
        <p:nvSpPr>
          <p:cNvPr id="471" name="Google Shape;471;p41"/>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800" b="1" i="0" u="none" strike="noStrike" cap="none">
                <a:solidFill>
                  <a:srgbClr val="000000"/>
                </a:solidFill>
                <a:latin typeface="Georgia"/>
                <a:ea typeface="Georgia"/>
                <a:cs typeface="Georgia"/>
                <a:sym typeface="Georgia"/>
              </a:rPr>
              <a:t>Fra Filippo Lippi (ca 1406-1469)</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autoportree freskolt “Neitsi Maarja ärasaatmine” </a:t>
            </a:r>
            <a:r>
              <a:rPr lang="et-EE" sz="1800" b="0" i="0" u="none" strike="noStrike" cap="none">
                <a:latin typeface="Arial"/>
                <a:ea typeface="Arial"/>
                <a:cs typeface="Arial"/>
                <a:sym typeface="Arial"/>
              </a:rPr>
              <a:t/>
            </a:r>
            <a:br>
              <a:rPr lang="et-EE" sz="1800" b="0" i="0" u="none" strike="noStrike" cap="none">
                <a:latin typeface="Arial"/>
                <a:ea typeface="Arial"/>
                <a:cs typeface="Arial"/>
                <a:sym typeface="Arial"/>
              </a:rPr>
            </a:br>
            <a:r>
              <a:rPr lang="et-EE" sz="1800" b="0" i="0" u="none" strike="noStrike" cap="none">
                <a:solidFill>
                  <a:srgbClr val="000000"/>
                </a:solidFill>
                <a:latin typeface="Georgia"/>
                <a:ea typeface="Georgia"/>
                <a:cs typeface="Georgia"/>
                <a:sym typeface="Georgia"/>
              </a:rPr>
              <a:t>Firenze, Itaalia</a:t>
            </a:r>
            <a:endParaRPr sz="1800" b="0" i="0" u="none" strike="noStrike" cap="none">
              <a:latin typeface="Arial"/>
              <a:ea typeface="Arial"/>
              <a:cs typeface="Arial"/>
              <a:sym typeface="Arial"/>
            </a:endParaRPr>
          </a:p>
        </p:txBody>
      </p:sp>
      <p:pic>
        <p:nvPicPr>
          <p:cNvPr id="472" name="Google Shape;472;p41"/>
          <p:cNvPicPr preferRelativeResize="0"/>
          <p:nvPr/>
        </p:nvPicPr>
        <p:blipFill rotWithShape="1">
          <a:blip r:embed="rId3">
            <a:alphaModFix/>
          </a:blip>
          <a:srcRect/>
          <a:stretch/>
        </p:blipFill>
        <p:spPr>
          <a:xfrm>
            <a:off x="779400" y="1600200"/>
            <a:ext cx="3392640" cy="4524480"/>
          </a:xfrm>
          <a:prstGeom prst="rect">
            <a:avLst/>
          </a:prstGeom>
          <a:noFill/>
          <a:ln>
            <a:noFill/>
          </a:ln>
        </p:spPr>
      </p:pic>
      <p:sp>
        <p:nvSpPr>
          <p:cNvPr id="473" name="Google Shape;473;p41"/>
          <p:cNvSpPr/>
          <p:nvPr/>
        </p:nvSpPr>
        <p:spPr>
          <a:xfrm>
            <a:off x="4648320" y="1600200"/>
            <a:ext cx="4243680" cy="4524480"/>
          </a:xfrm>
          <a:prstGeom prst="rect">
            <a:avLst/>
          </a:prstGeom>
          <a:noFill/>
          <a:ln>
            <a:noFill/>
          </a:ln>
        </p:spPr>
        <p:txBody>
          <a:bodyPr spcFirstLastPara="1" wrap="square" lIns="90000" tIns="45000" rIns="90000" bIns="45000" anchor="t" anchorCtr="0">
            <a:noAutofit/>
          </a:bodyPr>
          <a:lstStyle/>
          <a:p>
            <a:pPr marL="1440" marR="0" lvl="0" algn="l" rtl="0">
              <a:lnSpc>
                <a:spcPct val="100000"/>
              </a:lnSpc>
              <a:spcBef>
                <a:spcPts val="0"/>
              </a:spcBef>
              <a:spcAft>
                <a:spcPts val="0"/>
              </a:spcAft>
              <a:buClr>
                <a:srgbClr val="000000"/>
              </a:buClr>
              <a:buSzPts val="1600"/>
            </a:pPr>
            <a:endParaRPr lang="et-EE" sz="1600" b="0" i="0" u="none" strike="noStrike" cap="none" dirty="0" smtClean="0">
              <a:solidFill>
                <a:srgbClr val="000000"/>
              </a:solidFill>
              <a:latin typeface="Georgia"/>
              <a:ea typeface="Georgia"/>
              <a:cs typeface="Georgia"/>
              <a:sym typeface="Georgia"/>
            </a:endParaRPr>
          </a:p>
          <a:p>
            <a:pPr marL="1440" marR="0" lvl="0" algn="l" rtl="0">
              <a:lnSpc>
                <a:spcPct val="100000"/>
              </a:lnSpc>
              <a:spcBef>
                <a:spcPts val="0"/>
              </a:spcBef>
              <a:spcAft>
                <a:spcPts val="0"/>
              </a:spcAft>
              <a:buClr>
                <a:srgbClr val="000000"/>
              </a:buClr>
              <a:buSzPts val="1600"/>
            </a:pPr>
            <a:endParaRPr lang="et-EE" sz="1600" dirty="0">
              <a:latin typeface="Georgia"/>
              <a:ea typeface="Georgia"/>
              <a:cs typeface="Georgia"/>
              <a:sym typeface="Georgia"/>
            </a:endParaRPr>
          </a:p>
          <a:p>
            <a:pPr marL="1440" marR="0" lvl="0" algn="l" rtl="0">
              <a:lnSpc>
                <a:spcPct val="100000"/>
              </a:lnSpc>
              <a:spcBef>
                <a:spcPts val="0"/>
              </a:spcBef>
              <a:spcAft>
                <a:spcPts val="0"/>
              </a:spcAft>
              <a:buClr>
                <a:srgbClr val="000000"/>
              </a:buClr>
              <a:buSzPts val="1600"/>
            </a:pPr>
            <a:endParaRPr lang="et-EE" sz="1600" b="0" i="0" u="none" strike="noStrike" cap="none" dirty="0" smtClean="0">
              <a:solidFill>
                <a:srgbClr val="000000"/>
              </a:solidFill>
              <a:latin typeface="Georgia"/>
              <a:ea typeface="Georgia"/>
              <a:cs typeface="Georgia"/>
              <a:sym typeface="Georgia"/>
            </a:endParaRPr>
          </a:p>
          <a:p>
            <a:pPr marL="1440" marR="0" lvl="0" algn="l" rtl="0">
              <a:lnSpc>
                <a:spcPct val="100000"/>
              </a:lnSpc>
              <a:spcBef>
                <a:spcPts val="0"/>
              </a:spcBef>
              <a:spcAft>
                <a:spcPts val="0"/>
              </a:spcAft>
              <a:buClr>
                <a:srgbClr val="000000"/>
              </a:buClr>
              <a:buSzPts val="1600"/>
            </a:pPr>
            <a:endParaRPr lang="et-EE" sz="1600" dirty="0">
              <a:latin typeface="Georgia"/>
              <a:ea typeface="Georgia"/>
              <a:cs typeface="Georgia"/>
              <a:sym typeface="Georgia"/>
            </a:endParaRPr>
          </a:p>
          <a:p>
            <a:pPr marL="1440" marR="0" lvl="0" algn="l" rtl="0">
              <a:lnSpc>
                <a:spcPct val="100000"/>
              </a:lnSpc>
              <a:spcBef>
                <a:spcPts val="0"/>
              </a:spcBef>
              <a:spcAft>
                <a:spcPts val="0"/>
              </a:spcAft>
              <a:buClr>
                <a:srgbClr val="000000"/>
              </a:buClr>
              <a:buSzPts val="1600"/>
            </a:pPr>
            <a:r>
              <a:rPr lang="et-EE" sz="1600" b="0" i="0" u="none" strike="noStrike" cap="none" dirty="0" err="1" smtClean="0">
                <a:solidFill>
                  <a:srgbClr val="000000"/>
                </a:solidFill>
                <a:latin typeface="Georgia"/>
                <a:ea typeface="Georgia"/>
                <a:cs typeface="Georgia"/>
                <a:sym typeface="Georgia"/>
              </a:rPr>
              <a:t>Fra</a:t>
            </a:r>
            <a:r>
              <a:rPr lang="et-EE" sz="1600" b="0" i="0" u="none" strike="noStrike" cap="none" dirty="0" smtClean="0">
                <a:solidFill>
                  <a:srgbClr val="000000"/>
                </a:solidFill>
                <a:latin typeface="Georgia"/>
                <a:ea typeface="Georgia"/>
                <a:cs typeface="Georgia"/>
                <a:sym typeface="Georgia"/>
              </a:rPr>
              <a:t> </a:t>
            </a:r>
            <a:r>
              <a:rPr lang="et-EE" sz="1600" b="0" i="0" u="none" strike="noStrike" cap="none" dirty="0">
                <a:solidFill>
                  <a:srgbClr val="000000"/>
                </a:solidFill>
                <a:latin typeface="Georgia"/>
                <a:ea typeface="Georgia"/>
                <a:cs typeface="Georgia"/>
                <a:sym typeface="Georgia"/>
              </a:rPr>
              <a:t>– tähendab “vend”, vaimulik karmeliitide kloostri preester</a:t>
            </a:r>
            <a:endParaRPr sz="1600" b="0" i="0" u="none" strike="noStrike" cap="none" dirty="0">
              <a:latin typeface="Arial"/>
              <a:ea typeface="Arial"/>
              <a:cs typeface="Arial"/>
              <a:sym typeface="Arial"/>
            </a:endParaRPr>
          </a:p>
          <a:p>
            <a:pPr marL="0" marR="0" lvl="0" indent="0" algn="l" rtl="0">
              <a:lnSpc>
                <a:spcPct val="100000"/>
              </a:lnSpc>
              <a:spcBef>
                <a:spcPts val="400"/>
              </a:spcBef>
              <a:spcAft>
                <a:spcPts val="0"/>
              </a:spcAft>
              <a:buNone/>
            </a:pPr>
            <a:endParaRPr sz="1600" b="0" i="0" u="none" strike="noStrike" cap="none" dirty="0">
              <a:latin typeface="Arial"/>
              <a:ea typeface="Arial"/>
              <a:cs typeface="Arial"/>
              <a:sym typeface="Arial"/>
            </a:endParaRPr>
          </a:p>
          <a:p>
            <a:pPr marL="1440" marR="0" lvl="0" algn="l" rtl="0">
              <a:lnSpc>
                <a:spcPct val="100000"/>
              </a:lnSpc>
              <a:spcBef>
                <a:spcPts val="400"/>
              </a:spcBef>
              <a:spcAft>
                <a:spcPts val="0"/>
              </a:spcAft>
              <a:buClr>
                <a:srgbClr val="000000"/>
              </a:buClr>
              <a:buSzPts val="1600"/>
            </a:pPr>
            <a:r>
              <a:rPr lang="et-EE" sz="1600" b="0" i="0" u="none" strike="noStrike" cap="none" dirty="0">
                <a:solidFill>
                  <a:srgbClr val="000000"/>
                </a:solidFill>
                <a:latin typeface="Georgia"/>
                <a:ea typeface="Georgia"/>
                <a:cs typeface="Georgia"/>
                <a:sym typeface="Georgia"/>
              </a:rPr>
              <a:t>Teda mõjutasid </a:t>
            </a:r>
            <a:r>
              <a:rPr lang="et-EE" sz="1600" b="0" i="0" u="none" strike="noStrike" cap="none" dirty="0" err="1">
                <a:solidFill>
                  <a:srgbClr val="000000"/>
                </a:solidFill>
                <a:latin typeface="Georgia"/>
                <a:ea typeface="Georgia"/>
                <a:cs typeface="Georgia"/>
                <a:sym typeface="Georgia"/>
              </a:rPr>
              <a:t>Masaccio</a:t>
            </a:r>
            <a:r>
              <a:rPr lang="et-EE" sz="1600" b="0" i="0" u="none" strike="noStrike" cap="none" dirty="0">
                <a:solidFill>
                  <a:srgbClr val="000000"/>
                </a:solidFill>
                <a:latin typeface="Georgia"/>
                <a:ea typeface="Georgia"/>
                <a:cs typeface="Georgia"/>
                <a:sym typeface="Georgia"/>
              </a:rPr>
              <a:t> ja </a:t>
            </a:r>
            <a:r>
              <a:rPr lang="et-EE" sz="1600" b="0" i="0" u="none" strike="noStrike" cap="none" dirty="0" err="1">
                <a:solidFill>
                  <a:srgbClr val="000000"/>
                </a:solidFill>
                <a:latin typeface="Georgia"/>
                <a:ea typeface="Georgia"/>
                <a:cs typeface="Georgia"/>
                <a:sym typeface="Georgia"/>
              </a:rPr>
              <a:t>Fra</a:t>
            </a:r>
            <a:r>
              <a:rPr lang="et-EE" sz="1600" b="0" i="0" u="none" strike="noStrike" cap="none" dirty="0">
                <a:solidFill>
                  <a:srgbClr val="000000"/>
                </a:solidFill>
                <a:latin typeface="Georgia"/>
                <a:ea typeface="Georgia"/>
                <a:cs typeface="Georgia"/>
                <a:sym typeface="Georgia"/>
              </a:rPr>
              <a:t> </a:t>
            </a:r>
            <a:r>
              <a:rPr lang="et-EE" sz="1600" b="0" i="0" u="none" strike="noStrike" cap="none" dirty="0" err="1">
                <a:solidFill>
                  <a:srgbClr val="000000"/>
                </a:solidFill>
                <a:latin typeface="Georgia"/>
                <a:ea typeface="Georgia"/>
                <a:cs typeface="Georgia"/>
                <a:sym typeface="Georgia"/>
              </a:rPr>
              <a:t>Angelico</a:t>
            </a:r>
            <a:endParaRPr sz="1600" b="0" i="0" u="none" strike="noStrike" cap="none" dirty="0">
              <a:latin typeface="Arial"/>
              <a:ea typeface="Arial"/>
              <a:cs typeface="Arial"/>
              <a:sym typeface="Arial"/>
            </a:endParaRPr>
          </a:p>
          <a:p>
            <a:pPr marL="341280" marR="0" lvl="0" indent="-339840" algn="l" rtl="0">
              <a:lnSpc>
                <a:spcPct val="100000"/>
              </a:lnSpc>
              <a:spcBef>
                <a:spcPts val="400"/>
              </a:spcBef>
              <a:spcAft>
                <a:spcPts val="0"/>
              </a:spcAft>
              <a:buNone/>
            </a:pPr>
            <a:endParaRPr sz="1600" b="0" i="0" u="none" strike="noStrike" cap="none" dirty="0">
              <a:latin typeface="Arial"/>
              <a:ea typeface="Arial"/>
              <a:cs typeface="Arial"/>
              <a:sym typeface="Arial"/>
            </a:endParaRPr>
          </a:p>
          <a:p>
            <a:pPr marL="1440" marR="0" lvl="0" algn="l" rtl="0">
              <a:lnSpc>
                <a:spcPct val="100000"/>
              </a:lnSpc>
              <a:spcBef>
                <a:spcPts val="400"/>
              </a:spcBef>
              <a:spcAft>
                <a:spcPts val="0"/>
              </a:spcAft>
              <a:buClr>
                <a:srgbClr val="000000"/>
              </a:buClr>
              <a:buSzPts val="1600"/>
            </a:pPr>
            <a:r>
              <a:rPr lang="et-EE" sz="1600" b="0" i="0" u="none" strike="noStrike" cap="none" dirty="0">
                <a:solidFill>
                  <a:srgbClr val="000000"/>
                </a:solidFill>
                <a:latin typeface="Georgia"/>
                <a:ea typeface="Georgia"/>
                <a:cs typeface="Georgia"/>
                <a:sym typeface="Georgia"/>
              </a:rPr>
              <a:t>Pärit Firenzest </a:t>
            </a:r>
            <a:endParaRPr lang="et-EE" sz="1600" b="0" i="0" u="none" strike="noStrike" cap="none" dirty="0" smtClean="0">
              <a:solidFill>
                <a:srgbClr val="000000"/>
              </a:solidFill>
              <a:latin typeface="Georgia"/>
              <a:ea typeface="Georgia"/>
              <a:cs typeface="Georgia"/>
              <a:sym typeface="Georgia"/>
            </a:endParaRPr>
          </a:p>
          <a:p>
            <a:pPr marL="1440" marR="0" lvl="0" algn="l" rtl="0">
              <a:lnSpc>
                <a:spcPct val="100000"/>
              </a:lnSpc>
              <a:spcBef>
                <a:spcPts val="400"/>
              </a:spcBef>
              <a:spcAft>
                <a:spcPts val="0"/>
              </a:spcAft>
              <a:buClr>
                <a:srgbClr val="000000"/>
              </a:buClr>
              <a:buSzPts val="1600"/>
            </a:pPr>
            <a:endParaRPr lang="et-EE" sz="1600" dirty="0">
              <a:latin typeface="Georgia"/>
              <a:sym typeface="Georgia"/>
            </a:endParaRPr>
          </a:p>
          <a:p>
            <a:pPr marL="1440" marR="0" lvl="0" algn="l" rtl="0">
              <a:lnSpc>
                <a:spcPct val="100000"/>
              </a:lnSpc>
              <a:spcBef>
                <a:spcPts val="400"/>
              </a:spcBef>
              <a:spcAft>
                <a:spcPts val="0"/>
              </a:spcAft>
              <a:buClr>
                <a:srgbClr val="000000"/>
              </a:buClr>
              <a:buSzPts val="1600"/>
            </a:pPr>
            <a:r>
              <a:rPr lang="et-EE" sz="1600" b="0" i="0" u="none" strike="noStrike" cap="none" dirty="0" smtClean="0">
                <a:latin typeface="Georgia"/>
                <a:ea typeface="Arial"/>
                <a:cs typeface="Arial"/>
                <a:sym typeface="Georgia"/>
              </a:rPr>
              <a:t>Loomingu ülevaade, 7 min: </a:t>
            </a:r>
          </a:p>
          <a:p>
            <a:pPr marL="1440" lvl="0">
              <a:spcBef>
                <a:spcPts val="400"/>
              </a:spcBef>
              <a:buSzPts val="1600"/>
            </a:pPr>
            <a:r>
              <a:rPr lang="et-EE" sz="1600" dirty="0">
                <a:hlinkClick r:id="rId4"/>
              </a:rPr>
              <a:t>https://</a:t>
            </a:r>
            <a:r>
              <a:rPr lang="et-EE" sz="1600" dirty="0" smtClean="0">
                <a:hlinkClick r:id="rId4"/>
              </a:rPr>
              <a:t>www.youtube.com/watch?v=4kZH-O0XKp0&amp;ab_channel=VisualFeast</a:t>
            </a:r>
            <a:r>
              <a:rPr lang="et-EE" sz="1600" dirty="0" smtClean="0"/>
              <a:t> </a:t>
            </a:r>
            <a:endParaRPr sz="1600" b="0" i="0" u="none" strike="noStrike" cap="none"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3"/>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2400" b="0" i="0" u="none" strike="noStrike" cap="none" dirty="0">
                <a:solidFill>
                  <a:srgbClr val="000000"/>
                </a:solidFill>
                <a:latin typeface="Georgia"/>
                <a:ea typeface="Georgia"/>
                <a:cs typeface="Georgia"/>
                <a:sym typeface="Georgia"/>
              </a:rPr>
              <a:t>Ajatelg ja geograafia</a:t>
            </a:r>
            <a:endParaRPr sz="2400" b="0" i="0" u="none" strike="noStrike" cap="none" dirty="0">
              <a:latin typeface="Arial"/>
              <a:ea typeface="Arial"/>
              <a:cs typeface="Arial"/>
              <a:sym typeface="Arial"/>
            </a:endParaRPr>
          </a:p>
        </p:txBody>
      </p:sp>
      <p:sp>
        <p:nvSpPr>
          <p:cNvPr id="548" name="Google Shape;548;p53"/>
          <p:cNvSpPr/>
          <p:nvPr/>
        </p:nvSpPr>
        <p:spPr>
          <a:xfrm>
            <a:off x="457200" y="1600200"/>
            <a:ext cx="8228160" cy="4976446"/>
          </a:xfrm>
          <a:prstGeom prst="rect">
            <a:avLst/>
          </a:prstGeom>
          <a:noFill/>
          <a:ln>
            <a:noFill/>
          </a:ln>
        </p:spPr>
        <p:txBody>
          <a:bodyPr spcFirstLastPara="1" wrap="square" lIns="90000" tIns="45000" rIns="90000" bIns="45000" anchor="t" anchorCtr="0">
            <a:noAutofit/>
          </a:bodyPr>
          <a:lstStyle/>
          <a:p>
            <a:pPr marL="1440" marR="0" lvl="0" algn="l" rtl="0">
              <a:lnSpc>
                <a:spcPct val="100000"/>
              </a:lnSpc>
              <a:spcBef>
                <a:spcPts val="0"/>
              </a:spcBef>
              <a:spcAft>
                <a:spcPts val="0"/>
              </a:spcAft>
              <a:buClr>
                <a:srgbClr val="000000"/>
              </a:buClr>
              <a:buSzPts val="2400"/>
            </a:pPr>
            <a:r>
              <a:rPr lang="et-EE" sz="2400" b="0" i="0" u="none" strike="noStrike" cap="none" dirty="0">
                <a:solidFill>
                  <a:srgbClr val="000000"/>
                </a:solidFill>
                <a:latin typeface="Georgia"/>
                <a:ea typeface="Georgia"/>
                <a:cs typeface="Georgia"/>
                <a:sym typeface="Georgia"/>
              </a:rPr>
              <a:t>Renessanss algas Itaalias Firenzes 15. sajandil</a:t>
            </a:r>
            <a:endParaRPr sz="2400" b="0" i="0" u="none" strike="noStrike" cap="none" dirty="0">
              <a:latin typeface="Arial"/>
              <a:ea typeface="Arial"/>
              <a:cs typeface="Arial"/>
              <a:sym typeface="Arial"/>
            </a:endParaRPr>
          </a:p>
          <a:p>
            <a:pPr marL="341280" marR="0" lvl="0" indent="-339840" algn="l" rtl="0">
              <a:lnSpc>
                <a:spcPct val="100000"/>
              </a:lnSpc>
              <a:spcBef>
                <a:spcPts val="601"/>
              </a:spcBef>
              <a:spcAft>
                <a:spcPts val="0"/>
              </a:spcAft>
              <a:buNone/>
            </a:pPr>
            <a:r>
              <a:rPr lang="et-EE" sz="2400" b="0" i="0" u="none" strike="noStrike" cap="none" dirty="0">
                <a:solidFill>
                  <a:srgbClr val="000000"/>
                </a:solidFill>
                <a:latin typeface="Georgia"/>
                <a:ea typeface="Georgia"/>
                <a:cs typeface="Georgia"/>
                <a:sym typeface="Georgia"/>
              </a:rPr>
              <a:t>- </a:t>
            </a:r>
            <a:r>
              <a:rPr lang="et-EE" sz="2400" b="0" i="0" u="none" strike="noStrike" cap="none" dirty="0" err="1">
                <a:solidFill>
                  <a:srgbClr val="000000"/>
                </a:solidFill>
                <a:latin typeface="Georgia"/>
                <a:ea typeface="Georgia"/>
                <a:cs typeface="Georgia"/>
                <a:sym typeface="Georgia"/>
              </a:rPr>
              <a:t>protorenessanss</a:t>
            </a:r>
            <a:r>
              <a:rPr lang="et-EE" sz="2400" b="0" i="0" u="none" strike="noStrike" cap="none" dirty="0">
                <a:solidFill>
                  <a:srgbClr val="000000"/>
                </a:solidFill>
                <a:latin typeface="Georgia"/>
                <a:ea typeface="Georgia"/>
                <a:cs typeface="Georgia"/>
                <a:sym typeface="Georgia"/>
              </a:rPr>
              <a:t> – 13.-14. </a:t>
            </a:r>
            <a:r>
              <a:rPr lang="et-EE" sz="2400" b="0" i="0" u="none" strike="noStrike" cap="none" dirty="0" smtClean="0">
                <a:solidFill>
                  <a:srgbClr val="000000"/>
                </a:solidFill>
                <a:latin typeface="Georgia"/>
                <a:ea typeface="Georgia"/>
                <a:cs typeface="Georgia"/>
                <a:sym typeface="Georgia"/>
              </a:rPr>
              <a:t>saj </a:t>
            </a:r>
            <a:r>
              <a:rPr lang="et-EE" sz="2400" b="0" i="1" u="none" strike="noStrike" cap="none" dirty="0" err="1" smtClean="0">
                <a:solidFill>
                  <a:srgbClr val="000000"/>
                </a:solidFill>
                <a:latin typeface="Georgia"/>
                <a:ea typeface="Georgia"/>
                <a:cs typeface="Georgia"/>
                <a:sym typeface="Georgia"/>
              </a:rPr>
              <a:t>trecento</a:t>
            </a:r>
            <a:endParaRPr sz="2400" b="0" i="1" u="none" strike="noStrike" cap="none" dirty="0">
              <a:sym typeface="Arial"/>
            </a:endParaRPr>
          </a:p>
          <a:p>
            <a:pPr marL="341280" marR="0" lvl="0" indent="-339840" algn="l" rtl="0">
              <a:lnSpc>
                <a:spcPct val="100000"/>
              </a:lnSpc>
              <a:spcBef>
                <a:spcPts val="601"/>
              </a:spcBef>
              <a:spcAft>
                <a:spcPts val="0"/>
              </a:spcAft>
              <a:buNone/>
            </a:pPr>
            <a:r>
              <a:rPr lang="et-EE" sz="2400" b="0" i="0" u="none" strike="noStrike" cap="none" dirty="0">
                <a:solidFill>
                  <a:srgbClr val="000000"/>
                </a:solidFill>
                <a:latin typeface="Georgia"/>
                <a:ea typeface="Georgia"/>
                <a:cs typeface="Georgia"/>
                <a:sym typeface="Georgia"/>
              </a:rPr>
              <a:t>- vararenessanss – Firenze – 15. saj </a:t>
            </a:r>
            <a:r>
              <a:rPr lang="et-EE" sz="2400" b="0" i="1" u="none" strike="noStrike" cap="none" dirty="0" err="1">
                <a:solidFill>
                  <a:srgbClr val="000000"/>
                </a:solidFill>
                <a:latin typeface="Georgia"/>
                <a:ea typeface="Georgia"/>
                <a:cs typeface="Georgia"/>
                <a:sym typeface="Georgia"/>
              </a:rPr>
              <a:t>quattrocento</a:t>
            </a:r>
            <a:endParaRPr sz="2400" b="0" i="0" u="none" strike="noStrike" cap="none" dirty="0">
              <a:latin typeface="Arial"/>
              <a:ea typeface="Arial"/>
              <a:cs typeface="Arial"/>
              <a:sym typeface="Arial"/>
            </a:endParaRPr>
          </a:p>
          <a:p>
            <a:pPr marL="341280" marR="0" lvl="0" indent="-339840" algn="l" rtl="0">
              <a:lnSpc>
                <a:spcPct val="100000"/>
              </a:lnSpc>
              <a:spcBef>
                <a:spcPts val="601"/>
              </a:spcBef>
              <a:spcAft>
                <a:spcPts val="0"/>
              </a:spcAft>
              <a:buNone/>
            </a:pPr>
            <a:r>
              <a:rPr lang="et-EE" sz="2400" b="0" i="0" u="none" strike="noStrike" cap="none" dirty="0">
                <a:solidFill>
                  <a:srgbClr val="000000"/>
                </a:solidFill>
                <a:latin typeface="Georgia"/>
                <a:ea typeface="Georgia"/>
                <a:cs typeface="Georgia"/>
                <a:sym typeface="Georgia"/>
              </a:rPr>
              <a:t>- </a:t>
            </a:r>
            <a:r>
              <a:rPr lang="et-EE" sz="2400" b="0" i="0" u="none" strike="noStrike" cap="none" dirty="0" err="1">
                <a:solidFill>
                  <a:srgbClr val="000000"/>
                </a:solidFill>
                <a:latin typeface="Georgia"/>
                <a:ea typeface="Georgia"/>
                <a:cs typeface="Georgia"/>
                <a:sym typeface="Georgia"/>
              </a:rPr>
              <a:t>kõrgrenessanss</a:t>
            </a:r>
            <a:r>
              <a:rPr lang="et-EE" sz="2400" b="0" i="0" u="none" strike="noStrike" cap="none" dirty="0">
                <a:solidFill>
                  <a:srgbClr val="000000"/>
                </a:solidFill>
                <a:latin typeface="Georgia"/>
                <a:ea typeface="Georgia"/>
                <a:cs typeface="Georgia"/>
                <a:sym typeface="Georgia"/>
              </a:rPr>
              <a:t> – Rooma – 16. saj </a:t>
            </a:r>
            <a:r>
              <a:rPr lang="et-EE" sz="2400" b="0" i="1" u="none" strike="noStrike" cap="none" dirty="0" err="1">
                <a:solidFill>
                  <a:srgbClr val="000000"/>
                </a:solidFill>
                <a:latin typeface="Georgia"/>
                <a:ea typeface="Georgia"/>
                <a:cs typeface="Georgia"/>
                <a:sym typeface="Georgia"/>
              </a:rPr>
              <a:t>cinquecento</a:t>
            </a:r>
            <a:endParaRPr sz="2400" b="0" i="0" u="none" strike="noStrike" cap="none" dirty="0">
              <a:latin typeface="Arial"/>
              <a:ea typeface="Arial"/>
              <a:cs typeface="Arial"/>
              <a:sym typeface="Arial"/>
            </a:endParaRPr>
          </a:p>
          <a:p>
            <a:pPr marL="341280" marR="0" lvl="0" indent="-339840" algn="l" rtl="0">
              <a:lnSpc>
                <a:spcPct val="100000"/>
              </a:lnSpc>
              <a:spcBef>
                <a:spcPts val="601"/>
              </a:spcBef>
              <a:spcAft>
                <a:spcPts val="0"/>
              </a:spcAft>
              <a:buNone/>
            </a:pPr>
            <a:r>
              <a:rPr lang="et-EE" sz="2400" b="0" i="0" u="none" strike="noStrike" cap="none" dirty="0">
                <a:solidFill>
                  <a:srgbClr val="000000"/>
                </a:solidFill>
                <a:latin typeface="Georgia"/>
                <a:ea typeface="Georgia"/>
                <a:cs typeface="Georgia"/>
                <a:sym typeface="Georgia"/>
              </a:rPr>
              <a:t>- </a:t>
            </a:r>
            <a:r>
              <a:rPr lang="et-EE" sz="2400" b="0" i="0" u="none" strike="noStrike" cap="none" dirty="0" err="1">
                <a:solidFill>
                  <a:srgbClr val="000000"/>
                </a:solidFill>
                <a:latin typeface="Georgia"/>
                <a:ea typeface="Georgia"/>
                <a:cs typeface="Georgia"/>
                <a:sym typeface="Georgia"/>
              </a:rPr>
              <a:t>manerism</a:t>
            </a:r>
            <a:r>
              <a:rPr lang="et-EE" sz="2400" b="0" i="0" u="none" strike="noStrike" cap="none" dirty="0">
                <a:solidFill>
                  <a:srgbClr val="000000"/>
                </a:solidFill>
                <a:latin typeface="Georgia"/>
                <a:ea typeface="Georgia"/>
                <a:cs typeface="Georgia"/>
                <a:sym typeface="Georgia"/>
              </a:rPr>
              <a:t> </a:t>
            </a:r>
            <a:endParaRPr sz="2400" b="0" i="0" u="none" strike="noStrike" cap="none" dirty="0">
              <a:latin typeface="Arial"/>
              <a:ea typeface="Arial"/>
              <a:cs typeface="Arial"/>
              <a:sym typeface="Arial"/>
            </a:endParaRPr>
          </a:p>
          <a:p>
            <a:pPr marL="341280" marR="0" lvl="0" indent="-339840" algn="l" rtl="0">
              <a:lnSpc>
                <a:spcPct val="100000"/>
              </a:lnSpc>
              <a:spcBef>
                <a:spcPts val="601"/>
              </a:spcBef>
              <a:spcAft>
                <a:spcPts val="0"/>
              </a:spcAft>
              <a:buNone/>
            </a:pPr>
            <a:endParaRPr sz="2400" b="0" i="0" u="none" strike="noStrike" cap="none" dirty="0">
              <a:latin typeface="Arial"/>
              <a:ea typeface="Arial"/>
              <a:cs typeface="Arial"/>
              <a:sym typeface="Arial"/>
            </a:endParaRPr>
          </a:p>
          <a:p>
            <a:pPr marL="1440" marR="0" lvl="0" algn="l" rtl="0">
              <a:lnSpc>
                <a:spcPct val="100000"/>
              </a:lnSpc>
              <a:spcBef>
                <a:spcPts val="601"/>
              </a:spcBef>
              <a:spcAft>
                <a:spcPts val="0"/>
              </a:spcAft>
              <a:buClr>
                <a:srgbClr val="000000"/>
              </a:buClr>
              <a:buSzPts val="2400"/>
            </a:pPr>
            <a:r>
              <a:rPr lang="et-EE" sz="1800" b="0" i="0" u="none" strike="noStrike" cap="none" dirty="0">
                <a:solidFill>
                  <a:srgbClr val="000000"/>
                </a:solidFill>
                <a:latin typeface="Georgia"/>
                <a:ea typeface="Georgia"/>
                <a:cs typeface="Georgia"/>
                <a:sym typeface="Georgia"/>
              </a:rPr>
              <a:t>Renessanss levis </a:t>
            </a:r>
            <a:r>
              <a:rPr lang="et-EE" sz="1800" b="0" i="0" u="none" strike="noStrike" cap="none" dirty="0" smtClean="0">
                <a:solidFill>
                  <a:srgbClr val="000000"/>
                </a:solidFill>
                <a:latin typeface="Georgia"/>
                <a:ea typeface="Georgia"/>
                <a:cs typeface="Georgia"/>
                <a:sym typeface="Georgia"/>
              </a:rPr>
              <a:t>Põhja-Euroopasse; Eesti kunstis renessanssi vähe, kuna valitses pikk sõdade periood</a:t>
            </a:r>
            <a:endParaRPr sz="1800" b="0" i="0" u="none" strike="noStrike" cap="none" dirty="0">
              <a:sym typeface="Arial"/>
            </a:endParaRPr>
          </a:p>
          <a:p>
            <a:pPr marL="341280" marR="0" lvl="0" indent="-339840" algn="l" rtl="0">
              <a:lnSpc>
                <a:spcPct val="100000"/>
              </a:lnSpc>
              <a:spcBef>
                <a:spcPts val="601"/>
              </a:spcBef>
              <a:spcAft>
                <a:spcPts val="0"/>
              </a:spcAft>
              <a:buNone/>
            </a:pPr>
            <a:endParaRPr sz="18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800" b="0" i="0" u="none" strike="noStrike" cap="none" dirty="0">
                <a:solidFill>
                  <a:srgbClr val="000000"/>
                </a:solidFill>
                <a:latin typeface="Georgia"/>
                <a:ea typeface="Georgia"/>
                <a:cs typeface="Georgia"/>
                <a:sym typeface="Georgia"/>
              </a:rPr>
              <a:t>Valmistas ette reformatsiooni, Martin Lutheri kriitikat, mis oli suunatud katoliku kiriku vastu</a:t>
            </a:r>
            <a:endParaRPr sz="1800" b="0" i="0" u="none" strike="noStrike" cap="none" dirty="0">
              <a:sym typeface="Arial"/>
            </a:endParaRPr>
          </a:p>
          <a:p>
            <a:pPr marL="1440" marR="0" lvl="0" algn="l" rtl="0">
              <a:lnSpc>
                <a:spcPct val="100000"/>
              </a:lnSpc>
              <a:spcBef>
                <a:spcPts val="601"/>
              </a:spcBef>
              <a:spcAft>
                <a:spcPts val="0"/>
              </a:spcAft>
              <a:buClr>
                <a:srgbClr val="000000"/>
              </a:buClr>
              <a:buSzPts val="2400"/>
            </a:pPr>
            <a:r>
              <a:rPr lang="et-EE" sz="1800" b="0" i="0" u="none" strike="noStrike" cap="none" dirty="0">
                <a:solidFill>
                  <a:srgbClr val="000000"/>
                </a:solidFill>
                <a:latin typeface="Georgia"/>
                <a:ea typeface="Georgia"/>
                <a:cs typeface="Georgia"/>
                <a:sym typeface="Georgia"/>
              </a:rPr>
              <a:t>16. sajandil </a:t>
            </a:r>
            <a:r>
              <a:rPr lang="et-EE" sz="1800" b="0" i="0" u="none" strike="noStrike" cap="none" dirty="0" err="1">
                <a:solidFill>
                  <a:srgbClr val="000000"/>
                </a:solidFill>
                <a:latin typeface="Georgia"/>
                <a:ea typeface="Georgia"/>
                <a:cs typeface="Georgia"/>
                <a:sym typeface="Georgia"/>
              </a:rPr>
              <a:t>vastureformatsioon</a:t>
            </a:r>
            <a:endParaRPr sz="1800" b="0" i="0" u="none" strike="noStrike" cap="none" dirty="0">
              <a:sym typeface="Arial"/>
            </a:endParaRPr>
          </a:p>
        </p:txBody>
      </p:sp>
    </p:spTree>
    <p:extLst>
      <p:ext uri="{BB962C8B-B14F-4D97-AF65-F5344CB8AC3E}">
        <p14:creationId xmlns:p14="http://schemas.microsoft.com/office/powerpoint/2010/main" val="582425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7"/>
        <p:cNvGrpSpPr/>
        <p:nvPr/>
      </p:nvGrpSpPr>
      <p:grpSpPr>
        <a:xfrm>
          <a:off x="0" y="0"/>
          <a:ext cx="0" cy="0"/>
          <a:chOff x="0" y="0"/>
          <a:chExt cx="0" cy="0"/>
        </a:xfrm>
      </p:grpSpPr>
      <p:sp>
        <p:nvSpPr>
          <p:cNvPr id="478" name="Google Shape;478;p42"/>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err="1">
                <a:solidFill>
                  <a:srgbClr val="000000"/>
                </a:solidFill>
                <a:latin typeface="Georgia"/>
                <a:ea typeface="Georgia"/>
                <a:cs typeface="Georgia"/>
                <a:sym typeface="Georgia"/>
              </a:rPr>
              <a:t>Fra</a:t>
            </a:r>
            <a:r>
              <a:rPr lang="et-EE" sz="1600" b="0" i="0" u="none" strike="noStrike" cap="none" dirty="0">
                <a:solidFill>
                  <a:srgbClr val="000000"/>
                </a:solidFill>
                <a:latin typeface="Georgia"/>
                <a:ea typeface="Georgia"/>
                <a:cs typeface="Georgia"/>
                <a:sym typeface="Georgia"/>
              </a:rPr>
              <a:t> </a:t>
            </a:r>
            <a:r>
              <a:rPr lang="et-EE" sz="1600" b="0" i="0" u="none" strike="noStrike" cap="none" dirty="0" err="1">
                <a:solidFill>
                  <a:srgbClr val="000000"/>
                </a:solidFill>
                <a:latin typeface="Georgia"/>
                <a:ea typeface="Georgia"/>
                <a:cs typeface="Georgia"/>
                <a:sym typeface="Georgia"/>
              </a:rPr>
              <a:t>Filippo</a:t>
            </a:r>
            <a:r>
              <a:rPr lang="et-EE" sz="1600" b="0" i="0" u="none" strike="noStrike" cap="none" dirty="0">
                <a:solidFill>
                  <a:srgbClr val="000000"/>
                </a:solidFill>
                <a:latin typeface="Georgia"/>
                <a:ea typeface="Georgia"/>
                <a:cs typeface="Georgia"/>
                <a:sym typeface="Georgia"/>
              </a:rPr>
              <a:t> Lippi </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Madonna kahe </a:t>
            </a:r>
            <a:r>
              <a:rPr lang="et-EE" sz="1600" b="0" i="0" u="none" strike="noStrike" cap="none" dirty="0" smtClean="0">
                <a:solidFill>
                  <a:srgbClr val="000000"/>
                </a:solidFill>
                <a:latin typeface="Georgia"/>
                <a:ea typeface="Georgia"/>
                <a:cs typeface="Georgia"/>
                <a:sym typeface="Georgia"/>
              </a:rPr>
              <a:t>ingliga, </a:t>
            </a:r>
            <a:r>
              <a:rPr lang="et-EE" sz="1600" b="0" i="1" u="none" strike="noStrike" cap="none" dirty="0" smtClean="0">
                <a:solidFill>
                  <a:srgbClr val="000000"/>
                </a:solidFill>
                <a:latin typeface="Georgia"/>
                <a:ea typeface="Georgia"/>
                <a:cs typeface="Georgia"/>
                <a:sym typeface="Georgia"/>
              </a:rPr>
              <a:t>ca</a:t>
            </a:r>
            <a:r>
              <a:rPr lang="et-EE" sz="1600" b="0" i="0" u="none" strike="noStrike" cap="none" dirty="0" smtClean="0">
                <a:solidFill>
                  <a:srgbClr val="000000"/>
                </a:solidFill>
                <a:latin typeface="Georgia"/>
                <a:ea typeface="Georgia"/>
                <a:cs typeface="Georgia"/>
                <a:sym typeface="Georgia"/>
              </a:rPr>
              <a:t> 1460-1465</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Uffizi galerii, </a:t>
            </a:r>
            <a:r>
              <a:rPr lang="et-EE" sz="1600" b="0" i="0" u="none" strike="noStrike" cap="none" dirty="0" smtClean="0">
                <a:solidFill>
                  <a:srgbClr val="000000"/>
                </a:solidFill>
                <a:latin typeface="Georgia"/>
                <a:ea typeface="Georgia"/>
                <a:cs typeface="Georgia"/>
                <a:sym typeface="Georgia"/>
              </a:rPr>
              <a:t>Firenze </a:t>
            </a:r>
          </a:p>
          <a:p>
            <a:pPr marL="0" marR="0" lvl="0" indent="0" algn="ctr" rtl="0">
              <a:lnSpc>
                <a:spcPct val="100000"/>
              </a:lnSpc>
              <a:spcBef>
                <a:spcPts val="0"/>
              </a:spcBef>
              <a:spcAft>
                <a:spcPts val="0"/>
              </a:spcAft>
              <a:buNone/>
            </a:pPr>
            <a:r>
              <a:rPr lang="et-EE" sz="1600" b="0" i="0" u="none" strike="noStrike" cap="none" dirty="0" smtClean="0">
                <a:solidFill>
                  <a:srgbClr val="000000"/>
                </a:solidFill>
                <a:latin typeface="Georgia"/>
                <a:ea typeface="Georgia"/>
                <a:cs typeface="Georgia"/>
                <a:sym typeface="Georgia"/>
              </a:rPr>
              <a:t>õppevideo, 3 min: </a:t>
            </a:r>
            <a:r>
              <a:rPr lang="et-EE" sz="1600" dirty="0" smtClean="0">
                <a:hlinkClick r:id="rId3"/>
              </a:rPr>
              <a:t>https</a:t>
            </a:r>
            <a:r>
              <a:rPr lang="et-EE" sz="1600" dirty="0">
                <a:hlinkClick r:id="rId3"/>
              </a:rPr>
              <a:t>://</a:t>
            </a:r>
            <a:r>
              <a:rPr lang="et-EE" sz="1600" dirty="0" smtClean="0">
                <a:hlinkClick r:id="rId3"/>
              </a:rPr>
              <a:t>youtu.be/Ly2-n1KqNko?t=29</a:t>
            </a:r>
            <a:r>
              <a:rPr lang="et-EE" sz="1600" dirty="0" smtClean="0"/>
              <a:t> </a:t>
            </a:r>
            <a:endParaRPr sz="1600" b="0" i="0" u="none" strike="noStrike" cap="none" dirty="0">
              <a:sym typeface="Arial"/>
            </a:endParaRPr>
          </a:p>
        </p:txBody>
      </p:sp>
      <p:pic>
        <p:nvPicPr>
          <p:cNvPr id="479" name="Google Shape;479;p42"/>
          <p:cNvPicPr preferRelativeResize="0"/>
          <p:nvPr/>
        </p:nvPicPr>
        <p:blipFill rotWithShape="1">
          <a:blip r:embed="rId4">
            <a:alphaModFix/>
          </a:blip>
          <a:srcRect/>
          <a:stretch/>
        </p:blipFill>
        <p:spPr>
          <a:xfrm>
            <a:off x="2843460" y="1549468"/>
            <a:ext cx="3455640" cy="515844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8"/>
        <p:cNvGrpSpPr/>
        <p:nvPr/>
      </p:nvGrpSpPr>
      <p:grpSpPr>
        <a:xfrm>
          <a:off x="0" y="0"/>
          <a:ext cx="0" cy="0"/>
          <a:chOff x="0" y="0"/>
          <a:chExt cx="0" cy="0"/>
        </a:xfrm>
      </p:grpSpPr>
      <p:sp>
        <p:nvSpPr>
          <p:cNvPr id="489" name="Google Shape;489;p44"/>
          <p:cNvSpPr/>
          <p:nvPr/>
        </p:nvSpPr>
        <p:spPr>
          <a:xfrm>
            <a:off x="457200" y="274680"/>
            <a:ext cx="8228160" cy="114156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t-EE" sz="1600" b="0" i="0" u="none" strike="noStrike" cap="none" dirty="0" smtClean="0">
                <a:solidFill>
                  <a:srgbClr val="000000"/>
                </a:solidFill>
                <a:latin typeface="Georgia"/>
                <a:ea typeface="Georgia"/>
                <a:cs typeface="Georgia"/>
                <a:sym typeface="Georgia"/>
              </a:rPr>
              <a:t>Renessansskunsti </a:t>
            </a:r>
            <a:r>
              <a:rPr lang="et-EE" sz="1600" b="0" i="0" u="none" strike="noStrike" cap="none" dirty="0">
                <a:solidFill>
                  <a:srgbClr val="000000"/>
                </a:solidFill>
                <a:latin typeface="Georgia"/>
                <a:ea typeface="Georgia"/>
                <a:cs typeface="Georgia"/>
                <a:sym typeface="Georgia"/>
              </a:rPr>
              <a:t>keskused</a:t>
            </a:r>
            <a:r>
              <a:rPr lang="et-EE" sz="1600" b="0" i="0" u="none" strike="noStrike" cap="none" dirty="0">
                <a:sym typeface="Arial"/>
              </a:rPr>
              <a:t/>
            </a:r>
            <a:br>
              <a:rPr lang="et-EE" sz="1600" b="0" i="0" u="none" strike="noStrike" cap="none" dirty="0">
                <a:sym typeface="Arial"/>
              </a:rPr>
            </a:br>
            <a:r>
              <a:rPr lang="et-EE" sz="1600" b="0" i="0" u="none" strike="noStrike" cap="none" dirty="0">
                <a:solidFill>
                  <a:srgbClr val="000000"/>
                </a:solidFill>
                <a:latin typeface="Georgia"/>
                <a:ea typeface="Georgia"/>
                <a:cs typeface="Georgia"/>
                <a:sym typeface="Georgia"/>
              </a:rPr>
              <a:t>(</a:t>
            </a:r>
            <a:r>
              <a:rPr lang="et-EE" sz="1600" b="0" i="0" u="none" strike="noStrike" cap="none" dirty="0" err="1">
                <a:solidFill>
                  <a:srgbClr val="000000"/>
                </a:solidFill>
                <a:latin typeface="Georgia"/>
                <a:ea typeface="Georgia"/>
                <a:cs typeface="Georgia"/>
                <a:sym typeface="Georgia"/>
              </a:rPr>
              <a:t>Assisi</a:t>
            </a:r>
            <a:r>
              <a:rPr lang="et-EE" sz="1600" b="0" i="0" u="none" strike="noStrike" cap="none" dirty="0">
                <a:solidFill>
                  <a:srgbClr val="000000"/>
                </a:solidFill>
                <a:latin typeface="Georgia"/>
                <a:ea typeface="Georgia"/>
                <a:cs typeface="Georgia"/>
                <a:sym typeface="Georgia"/>
              </a:rPr>
              <a:t>) – Firenze – Rooma – Veneetsia </a:t>
            </a:r>
            <a:endParaRPr sz="1600" b="0" i="0" u="none" strike="noStrike" cap="none" dirty="0">
              <a:sym typeface="Arial"/>
            </a:endParaRPr>
          </a:p>
        </p:txBody>
      </p:sp>
      <p:pic>
        <p:nvPicPr>
          <p:cNvPr id="490" name="Google Shape;490;p44"/>
          <p:cNvPicPr preferRelativeResize="0"/>
          <p:nvPr/>
        </p:nvPicPr>
        <p:blipFill rotWithShape="1">
          <a:blip r:embed="rId3">
            <a:alphaModFix/>
          </a:blip>
          <a:srcRect/>
          <a:stretch/>
        </p:blipFill>
        <p:spPr>
          <a:xfrm>
            <a:off x="1612800" y="1639800"/>
            <a:ext cx="5916600" cy="44434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430502"/>
            <a:ext cx="8229240" cy="830997"/>
          </a:xfrm>
        </p:spPr>
        <p:txBody>
          <a:bodyPr/>
          <a:lstStyle/>
          <a:p>
            <a:pPr algn="ctr"/>
            <a:r>
              <a:rPr lang="et-EE" dirty="0" smtClean="0">
                <a:latin typeface="Georgia" panose="02040502050405020303" pitchFamily="18" charset="0"/>
              </a:rPr>
              <a:t>Miks Eestis on nii vähe renessansskunsti?</a:t>
            </a:r>
            <a:br>
              <a:rPr lang="et-EE" dirty="0" smtClean="0">
                <a:latin typeface="Georgia" panose="02040502050405020303" pitchFamily="18" charset="0"/>
              </a:rPr>
            </a:br>
            <a:r>
              <a:rPr lang="et-EE" dirty="0" smtClean="0">
                <a:latin typeface="Georgia" panose="02040502050405020303" pitchFamily="18" charset="0"/>
              </a:rPr>
              <a:t>Fotol: Mustpeade maja fassaad on keskaegsest elamust ümber ehitatud renessanssfassaadiga hooneks, </a:t>
            </a:r>
            <a:r>
              <a:rPr lang="et-EE" dirty="0" err="1" smtClean="0">
                <a:latin typeface="Georgia" panose="02040502050405020303" pitchFamily="18" charset="0"/>
              </a:rPr>
              <a:t>Arent</a:t>
            </a:r>
            <a:r>
              <a:rPr lang="et-EE" dirty="0" smtClean="0">
                <a:latin typeface="Georgia" panose="02040502050405020303" pitchFamily="18" charset="0"/>
              </a:rPr>
              <a:t> </a:t>
            </a:r>
            <a:r>
              <a:rPr lang="et-EE" dirty="0" err="1" smtClean="0">
                <a:latin typeface="Georgia" panose="02040502050405020303" pitchFamily="18" charset="0"/>
              </a:rPr>
              <a:t>Passer</a:t>
            </a:r>
            <a:r>
              <a:rPr lang="et-EE" dirty="0" smtClean="0">
                <a:latin typeface="Georgia" panose="02040502050405020303" pitchFamily="18" charset="0"/>
              </a:rPr>
              <a:t> (1560- 1637)</a:t>
            </a:r>
            <a:endParaRPr lang="et-EE" dirty="0">
              <a:latin typeface="Georgia" panose="02040502050405020303" pitchFamily="18" charset="0"/>
            </a:endParaRPr>
          </a:p>
        </p:txBody>
      </p:sp>
      <p:sp>
        <p:nvSpPr>
          <p:cNvPr id="3" name="Teksti kohatäide 2"/>
          <p:cNvSpPr>
            <a:spLocks noGrp="1"/>
          </p:cNvSpPr>
          <p:nvPr>
            <p:ph type="body" idx="1"/>
          </p:nvPr>
        </p:nvSpPr>
        <p:spPr>
          <a:xfrm>
            <a:off x="457200" y="1604519"/>
            <a:ext cx="3631223" cy="4840243"/>
          </a:xfrm>
        </p:spPr>
        <p:txBody>
          <a:bodyPr/>
          <a:lstStyle/>
          <a:p>
            <a:endParaRPr lang="et-EE" dirty="0"/>
          </a:p>
        </p:txBody>
      </p:sp>
      <p:sp>
        <p:nvSpPr>
          <p:cNvPr id="4" name="Teksti kohatäide 3"/>
          <p:cNvSpPr>
            <a:spLocks noGrp="1"/>
          </p:cNvSpPr>
          <p:nvPr>
            <p:ph type="body" idx="2"/>
          </p:nvPr>
        </p:nvSpPr>
        <p:spPr/>
        <p:txBody>
          <a:bodyPr>
            <a:normAutofit fontScale="92500" lnSpcReduction="20000"/>
          </a:bodyPr>
          <a:lstStyle/>
          <a:p>
            <a:r>
              <a:rPr lang="et-EE" dirty="0" smtClean="0">
                <a:latin typeface="Georgia" panose="02040502050405020303" pitchFamily="18" charset="0"/>
              </a:rPr>
              <a:t>Eesti kunstis ja arhitektuuris oli dominant keskaegsel gootikal, mille kõrgajal 15. sajandil ehitati Tallinna vanalinn, Pirita klooster jms.</a:t>
            </a:r>
          </a:p>
          <a:p>
            <a:endParaRPr lang="et-EE" dirty="0">
              <a:latin typeface="Georgia" panose="02040502050405020303" pitchFamily="18" charset="0"/>
            </a:endParaRPr>
          </a:p>
          <a:p>
            <a:r>
              <a:rPr lang="et-EE" dirty="0" smtClean="0">
                <a:latin typeface="Georgia" panose="02040502050405020303" pitchFamily="18" charset="0"/>
              </a:rPr>
              <a:t>Renessansskunst jõudis siia hilinemisega ega kodunenudki lõpuks, eelkõige pikaaegse Liivi sõja tõttu 1558-1583. aastal.</a:t>
            </a:r>
          </a:p>
          <a:p>
            <a:endParaRPr lang="et-EE" dirty="0" smtClean="0">
              <a:latin typeface="Georgia" panose="02040502050405020303" pitchFamily="18" charset="0"/>
            </a:endParaRPr>
          </a:p>
          <a:p>
            <a:endParaRPr lang="et-EE" dirty="0">
              <a:latin typeface="Georgia" panose="02040502050405020303" pitchFamily="18" charset="0"/>
            </a:endParaRPr>
          </a:p>
          <a:p>
            <a:r>
              <a:rPr lang="et-EE" sz="1600" b="1" dirty="0">
                <a:latin typeface="Georgia" panose="02040502050405020303" pitchFamily="18" charset="0"/>
              </a:rPr>
              <a:t>Peeter Olesk </a:t>
            </a:r>
            <a:r>
              <a:rPr lang="et-EE" sz="1600" dirty="0">
                <a:latin typeface="Georgia" panose="02040502050405020303" pitchFamily="18" charset="0"/>
              </a:rPr>
              <a:t>(TÜ Raamatukogu direktor): </a:t>
            </a:r>
            <a:r>
              <a:rPr lang="et-EE" sz="1600" i="1" dirty="0">
                <a:latin typeface="Georgia" panose="02040502050405020303" pitchFamily="18" charset="0"/>
              </a:rPr>
              <a:t>Tegelikult me võlgneme oma kultuuris renessansile väga palju. On ju eestikeelne trükisõna renessansi ja Saksa reformatsiooni otsene tulemus. Eestis süstemaatilist renessansi uurijat ei ole ja seetõttu sellele eriti tähelepanu ei pöörata, kuid ajalooliselt see nii </a:t>
            </a:r>
            <a:r>
              <a:rPr lang="et-EE" sz="1600" i="1" dirty="0" smtClean="0">
                <a:latin typeface="Georgia" panose="02040502050405020303" pitchFamily="18" charset="0"/>
              </a:rPr>
              <a:t>on</a:t>
            </a:r>
            <a:r>
              <a:rPr lang="et-EE" sz="1600" dirty="0" smtClean="0">
                <a:latin typeface="Georgia" panose="02040502050405020303" pitchFamily="18" charset="0"/>
              </a:rPr>
              <a:t>.</a:t>
            </a:r>
            <a:endParaRPr lang="et-EE" sz="1600" dirty="0">
              <a:latin typeface="Georgia" panose="02040502050405020303" pitchFamily="18" charset="0"/>
            </a:endParaRPr>
          </a:p>
        </p:txBody>
      </p:sp>
      <p:pic>
        <p:nvPicPr>
          <p:cNvPr id="8194" name="Picture 2" descr="https://lh6.googleusercontent.com/K7vMxWg31ceZFvsJAuaKrotj8zDCkEMAAHsDVkctQUWetTBNkWiorpvs4qmsy-nf=w1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13" y="1604520"/>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58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4"/>
          <p:cNvSpPr>
            <a:spLocks noGrp="1"/>
          </p:cNvSpPr>
          <p:nvPr>
            <p:ph type="title"/>
          </p:nvPr>
        </p:nvSpPr>
        <p:spPr>
          <a:xfrm>
            <a:off x="457200" y="292003"/>
            <a:ext cx="8229240" cy="1107996"/>
          </a:xfrm>
        </p:spPr>
        <p:txBody>
          <a:bodyPr/>
          <a:lstStyle/>
          <a:p>
            <a:pPr algn="ctr"/>
            <a:r>
              <a:rPr lang="et-EE" dirty="0" err="1">
                <a:latin typeface="Georgia"/>
                <a:ea typeface="Georgia"/>
                <a:cs typeface="Georgia"/>
                <a:sym typeface="Georgia"/>
              </a:rPr>
              <a:t>Michel</a:t>
            </a:r>
            <a:r>
              <a:rPr lang="et-EE" dirty="0">
                <a:latin typeface="Georgia"/>
                <a:ea typeface="Georgia"/>
                <a:cs typeface="Georgia"/>
                <a:sym typeface="Georgia"/>
              </a:rPr>
              <a:t> </a:t>
            </a:r>
            <a:r>
              <a:rPr lang="et-EE" dirty="0" err="1">
                <a:latin typeface="Georgia"/>
                <a:ea typeface="Georgia"/>
                <a:cs typeface="Georgia"/>
                <a:sym typeface="Georgia"/>
              </a:rPr>
              <a:t>Sittow</a:t>
            </a:r>
            <a:r>
              <a:rPr lang="et-EE" dirty="0">
                <a:latin typeface="Georgia"/>
                <a:ea typeface="Georgia"/>
                <a:cs typeface="Georgia"/>
                <a:sym typeface="Georgia"/>
              </a:rPr>
              <a:t> (ca 1469—1525</a:t>
            </a:r>
            <a:r>
              <a:rPr lang="et-EE" dirty="0" smtClean="0">
                <a:latin typeface="Georgia"/>
                <a:ea typeface="Georgia"/>
                <a:cs typeface="Georgia"/>
                <a:sym typeface="Georgia"/>
              </a:rPr>
              <a:t>)</a:t>
            </a:r>
            <a:br>
              <a:rPr lang="et-EE" dirty="0" smtClean="0">
                <a:latin typeface="Georgia"/>
                <a:ea typeface="Georgia"/>
                <a:cs typeface="Georgia"/>
                <a:sym typeface="Georgia"/>
              </a:rPr>
            </a:br>
            <a:r>
              <a:rPr lang="et-EE" dirty="0" smtClean="0">
                <a:latin typeface="Georgia"/>
                <a:ea typeface="Georgia"/>
                <a:cs typeface="Georgia"/>
                <a:sym typeface="Georgia"/>
              </a:rPr>
              <a:t/>
            </a:r>
            <a:br>
              <a:rPr lang="et-EE" dirty="0" smtClean="0">
                <a:latin typeface="Georgia"/>
                <a:ea typeface="Georgia"/>
                <a:cs typeface="Georgia"/>
                <a:sym typeface="Georgia"/>
              </a:rPr>
            </a:br>
            <a:r>
              <a:rPr lang="et-EE" dirty="0" smtClean="0">
                <a:latin typeface="Georgia"/>
                <a:ea typeface="Georgia"/>
                <a:cs typeface="Georgia"/>
                <a:sym typeface="Georgia"/>
              </a:rPr>
              <a:t>Näituse kataloog „</a:t>
            </a:r>
            <a:r>
              <a:rPr lang="en-US" dirty="0" smtClean="0"/>
              <a:t>Michel </a:t>
            </a:r>
            <a:r>
              <a:rPr lang="en-US" dirty="0" err="1"/>
              <a:t>Sittow</a:t>
            </a:r>
            <a:r>
              <a:rPr lang="en-US" dirty="0"/>
              <a:t>: Estonian Painter </a:t>
            </a:r>
            <a:r>
              <a:rPr lang="et-EE" dirty="0" smtClean="0"/>
              <a:t/>
            </a:r>
            <a:br>
              <a:rPr lang="et-EE" dirty="0" smtClean="0"/>
            </a:br>
            <a:r>
              <a:rPr lang="en-US" dirty="0" smtClean="0"/>
              <a:t>at </a:t>
            </a:r>
            <a:r>
              <a:rPr lang="en-US" dirty="0"/>
              <a:t>the Courts of Renaissance </a:t>
            </a:r>
            <a:r>
              <a:rPr lang="en-US" dirty="0" smtClean="0"/>
              <a:t>Europe”</a:t>
            </a:r>
            <a:r>
              <a:rPr lang="et-EE" dirty="0" smtClean="0"/>
              <a:t>, 2018</a:t>
            </a:r>
            <a:endParaRPr lang="et-EE" dirty="0"/>
          </a:p>
        </p:txBody>
      </p:sp>
      <p:sp>
        <p:nvSpPr>
          <p:cNvPr id="6" name="Teksti kohatäide 5"/>
          <p:cNvSpPr>
            <a:spLocks noGrp="1"/>
          </p:cNvSpPr>
          <p:nvPr>
            <p:ph type="body" idx="1"/>
          </p:nvPr>
        </p:nvSpPr>
        <p:spPr>
          <a:xfrm>
            <a:off x="571499" y="2417885"/>
            <a:ext cx="3385039" cy="3719145"/>
          </a:xfrm>
        </p:spPr>
        <p:txBody>
          <a:bodyPr/>
          <a:lstStyle/>
          <a:p>
            <a:endParaRPr lang="et-EE" dirty="0"/>
          </a:p>
        </p:txBody>
      </p:sp>
      <p:sp>
        <p:nvSpPr>
          <p:cNvPr id="7" name="Teksti kohatäide 6"/>
          <p:cNvSpPr>
            <a:spLocks noGrp="1"/>
          </p:cNvSpPr>
          <p:nvPr>
            <p:ph type="body" idx="2"/>
          </p:nvPr>
        </p:nvSpPr>
        <p:spPr>
          <a:xfrm>
            <a:off x="4220308" y="2090859"/>
            <a:ext cx="4469732" cy="4433033"/>
          </a:xfrm>
        </p:spPr>
        <p:txBody>
          <a:bodyPr/>
          <a:lstStyle/>
          <a:p>
            <a:endParaRPr lang="et-EE" dirty="0" smtClean="0">
              <a:latin typeface="Georgia" panose="02040502050405020303" pitchFamily="18" charset="0"/>
            </a:endParaRPr>
          </a:p>
          <a:p>
            <a:endParaRPr lang="et-EE" dirty="0">
              <a:latin typeface="Georgia" panose="02040502050405020303" pitchFamily="18" charset="0"/>
            </a:endParaRPr>
          </a:p>
          <a:p>
            <a:r>
              <a:rPr lang="et-EE" dirty="0" smtClean="0">
                <a:latin typeface="Georgia" panose="02040502050405020303" pitchFamily="18" charset="0"/>
              </a:rPr>
              <a:t>Eesti renessansskunsti olulisim esindaja, kunstnik </a:t>
            </a:r>
            <a:r>
              <a:rPr lang="et-EE" dirty="0" err="1" smtClean="0">
                <a:latin typeface="Georgia" panose="02040502050405020303" pitchFamily="18" charset="0"/>
              </a:rPr>
              <a:t>Michel</a:t>
            </a:r>
            <a:r>
              <a:rPr lang="et-EE" dirty="0" smtClean="0">
                <a:latin typeface="Georgia" panose="02040502050405020303" pitchFamily="18" charset="0"/>
              </a:rPr>
              <a:t> </a:t>
            </a:r>
            <a:r>
              <a:rPr lang="et-EE" dirty="0" err="1" smtClean="0">
                <a:latin typeface="Georgia" panose="02040502050405020303" pitchFamily="18" charset="0"/>
              </a:rPr>
              <a:t>Sittow</a:t>
            </a:r>
            <a:r>
              <a:rPr lang="et-EE" dirty="0" smtClean="0">
                <a:latin typeface="Georgia" panose="02040502050405020303" pitchFamily="18" charset="0"/>
              </a:rPr>
              <a:t> sündis Tallinnas ja on maetud Niguliste kirikusse, ent tema rahvusvaheline uurimine on hoogustunud alates 2018. aastast, mil KUMU algatas uurimisprojekti ja näituse. </a:t>
            </a:r>
          </a:p>
          <a:p>
            <a:endParaRPr lang="et-EE" dirty="0">
              <a:latin typeface="Georgia" panose="02040502050405020303" pitchFamily="18" charset="0"/>
            </a:endParaRPr>
          </a:p>
          <a:p>
            <a:r>
              <a:rPr lang="et-EE" dirty="0" smtClean="0">
                <a:latin typeface="Georgia" panose="02040502050405020303" pitchFamily="18" charset="0"/>
              </a:rPr>
              <a:t>Kuni selle ajani ei teatud temast suurt midagi.</a:t>
            </a:r>
            <a:endParaRPr lang="et-EE" dirty="0">
              <a:latin typeface="Georgia" panose="02040502050405020303" pitchFamily="18" charset="0"/>
            </a:endParaRPr>
          </a:p>
        </p:txBody>
      </p:sp>
      <p:pic>
        <p:nvPicPr>
          <p:cNvPr id="2054" name="Picture 6" descr="Michel Sittow: Estonian Painter at the Courts of Renaissance 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88" y="2417885"/>
            <a:ext cx="3195850" cy="371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2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123091"/>
            <a:ext cx="8229240" cy="1850083"/>
          </a:xfrm>
        </p:spPr>
        <p:txBody>
          <a:bodyPr/>
          <a:lstStyle/>
          <a:p>
            <a:pPr algn="ctr"/>
            <a:r>
              <a:rPr lang="et-EE" dirty="0" err="1" smtClean="0"/>
              <a:t>Michel</a:t>
            </a:r>
            <a:r>
              <a:rPr lang="et-EE" dirty="0" smtClean="0"/>
              <a:t> </a:t>
            </a:r>
            <a:r>
              <a:rPr lang="et-EE" dirty="0" err="1" smtClean="0"/>
              <a:t>Sittowi</a:t>
            </a:r>
            <a:r>
              <a:rPr lang="et-EE" dirty="0" smtClean="0"/>
              <a:t> sünnimaja Tallinnas Laial tänaval</a:t>
            </a:r>
            <a:br>
              <a:rPr lang="et-EE" dirty="0" smtClean="0"/>
            </a:br>
            <a:r>
              <a:rPr lang="et-EE" dirty="0" smtClean="0"/>
              <a:t>ja kodumaja Rataskaevu </a:t>
            </a:r>
            <a:r>
              <a:rPr lang="et-EE" dirty="0"/>
              <a:t>tn 22</a:t>
            </a:r>
            <a:br>
              <a:rPr lang="et-EE" dirty="0"/>
            </a:br>
            <a:r>
              <a:rPr lang="et-EE" dirty="0">
                <a:hlinkClick r:id="rId2"/>
              </a:rPr>
              <a:t>https://</a:t>
            </a:r>
            <a:r>
              <a:rPr lang="et-EE" dirty="0" smtClean="0">
                <a:hlinkClick r:id="rId2"/>
              </a:rPr>
              <a:t>et.wikipedia.org/wiki/Michel_Sittow</a:t>
            </a:r>
            <a:r>
              <a:rPr lang="et-EE" dirty="0" smtClean="0"/>
              <a:t/>
            </a:r>
            <a:br>
              <a:rPr lang="et-EE" dirty="0" smtClean="0"/>
            </a:br>
            <a:r>
              <a:rPr lang="et-EE" dirty="0"/>
              <a:t/>
            </a:r>
            <a:br>
              <a:rPr lang="et-EE" dirty="0"/>
            </a:br>
            <a:r>
              <a:rPr lang="et-EE" dirty="0">
                <a:hlinkClick r:id="rId3"/>
              </a:rPr>
              <a:t>https://</a:t>
            </a:r>
            <a:r>
              <a:rPr lang="et-EE" dirty="0" smtClean="0">
                <a:hlinkClick r:id="rId3"/>
              </a:rPr>
              <a:t>kultuur.err.ee/1609073735/kuraator-michel-sittowi-jaljed-on-praegugi-tallinna-linnaruumis-nahtavad</a:t>
            </a:r>
            <a:r>
              <a:rPr lang="et-EE" dirty="0" smtClean="0"/>
              <a:t> </a:t>
            </a:r>
            <a:endParaRPr lang="et-EE" dirty="0"/>
          </a:p>
        </p:txBody>
      </p:sp>
      <p:sp>
        <p:nvSpPr>
          <p:cNvPr id="4" name="Teksti kohatäide 3"/>
          <p:cNvSpPr>
            <a:spLocks noGrp="1"/>
          </p:cNvSpPr>
          <p:nvPr>
            <p:ph type="body" idx="2"/>
          </p:nvPr>
        </p:nvSpPr>
        <p:spPr>
          <a:xfrm flipH="1">
            <a:off x="3785034" y="8155556"/>
            <a:ext cx="335349" cy="1110231"/>
          </a:xfrm>
        </p:spPr>
        <p:txBody>
          <a:bodyPr/>
          <a:lstStyle/>
          <a:p>
            <a:endParaRPr lang="et-EE" dirty="0"/>
          </a:p>
        </p:txBody>
      </p:sp>
      <p:pic>
        <p:nvPicPr>
          <p:cNvPr id="6146" name="Picture 2" descr="Nigulistes avati näitus &quot;Michel Sittow Põhjas? Altariteraablid kahekõnes&quot; |  Kunst | E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75399"/>
            <a:ext cx="3792171" cy="23701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undefin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055575" y="2175399"/>
            <a:ext cx="3116132" cy="415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2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569001"/>
            <a:ext cx="8229240" cy="553998"/>
          </a:xfrm>
        </p:spPr>
        <p:txBody>
          <a:bodyPr/>
          <a:lstStyle/>
          <a:p>
            <a:pPr algn="ctr"/>
            <a:r>
              <a:rPr lang="et-EE" dirty="0" smtClean="0"/>
              <a:t>Kunstiteadlane </a:t>
            </a:r>
            <a:r>
              <a:rPr lang="et-EE" dirty="0" err="1" smtClean="0"/>
              <a:t>Greta</a:t>
            </a:r>
            <a:r>
              <a:rPr lang="et-EE" dirty="0" smtClean="0"/>
              <a:t> Koppel kureeris </a:t>
            </a:r>
            <a:r>
              <a:rPr lang="et-EE" dirty="0" err="1" smtClean="0"/>
              <a:t>Sittowi</a:t>
            </a:r>
            <a:r>
              <a:rPr lang="et-EE" dirty="0" smtClean="0"/>
              <a:t> näituse 2018. a. </a:t>
            </a:r>
            <a:br>
              <a:rPr lang="et-EE" dirty="0" smtClean="0"/>
            </a:br>
            <a:r>
              <a:rPr lang="et-EE" dirty="0" smtClean="0"/>
              <a:t>KUMU Kunstimuuseumis ja Washingtonis</a:t>
            </a:r>
            <a:endParaRPr lang="et-EE" dirty="0"/>
          </a:p>
        </p:txBody>
      </p:sp>
      <p:pic>
        <p:nvPicPr>
          <p:cNvPr id="4098" name="Picture 2" descr="Saame tuttavaks: Greta Koppel, näituse „Michel Sittow. Eesti maalikunstnik  Euroopa õukondades“ kuraator – Kumu blo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554" y="1541000"/>
            <a:ext cx="6936931" cy="520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3001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1232</Words>
  <Application>Microsoft Office PowerPoint</Application>
  <PresentationFormat>Ekraaniseanss (4:3)</PresentationFormat>
  <Paragraphs>152</Paragraphs>
  <Slides>51</Slides>
  <Notes>44</Notes>
  <HiddenSlides>0</HiddenSlides>
  <MMClips>0</MMClips>
  <ScaleCrop>false</ScaleCrop>
  <HeadingPairs>
    <vt:vector size="6" baseType="variant">
      <vt:variant>
        <vt:lpstr>Kasutatud fondid</vt:lpstr>
      </vt:variant>
      <vt:variant>
        <vt:i4>2</vt:i4>
      </vt:variant>
      <vt:variant>
        <vt:lpstr>Kujundus</vt:lpstr>
      </vt:variant>
      <vt:variant>
        <vt:i4>4</vt:i4>
      </vt:variant>
      <vt:variant>
        <vt:lpstr>Slaidipealkirjad</vt:lpstr>
      </vt:variant>
      <vt:variant>
        <vt:i4>51</vt:i4>
      </vt:variant>
    </vt:vector>
  </HeadingPairs>
  <TitlesOfParts>
    <vt:vector size="57" baseType="lpstr">
      <vt:lpstr>Arial</vt:lpstr>
      <vt:lpstr>Georgia</vt:lpstr>
      <vt:lpstr>Office Theme</vt:lpstr>
      <vt:lpstr>Office Theme</vt:lpstr>
      <vt:lpstr>Office Theme</vt:lpstr>
      <vt:lpstr>Office Theme</vt:lpstr>
      <vt:lpstr>PowerPointi esitlus</vt:lpstr>
      <vt:lpstr>PowerPointi esitlus</vt:lpstr>
      <vt:lpstr>PowerPointi esitlus</vt:lpstr>
      <vt:lpstr>PowerPointi esitlus</vt:lpstr>
      <vt:lpstr>PowerPointi esitlus</vt:lpstr>
      <vt:lpstr>Miks Eestis on nii vähe renessansskunsti? Fotol: Mustpeade maja fassaad on keskaegsest elamust ümber ehitatud renessanssfassaadiga hooneks, Arent Passer (1560- 1637)</vt:lpstr>
      <vt:lpstr>Michel Sittow (ca 1469—1525)  Näituse kataloog „Michel Sittow: Estonian Painter  at the Courts of Renaissance Europe”, 2018</vt:lpstr>
      <vt:lpstr>Michel Sittowi sünnimaja Tallinnas Laial tänaval ja kodumaja Rataskaevu tn 22 https://et.wikipedia.org/wiki/Michel_Sittow  https://kultuur.err.ee/1609073735/kuraator-michel-sittowi-jaljed-on-praegugi-tallinna-linnaruumis-nahtavad </vt:lpstr>
      <vt:lpstr>Kunstiteadlane Greta Koppel kureeris Sittowi näituse 2018. a.  KUMU Kunstimuuseumis ja Washingtonis</vt:lpstr>
      <vt:lpstr>PowerPointi esitlus</vt:lpstr>
      <vt:lpstr>Näitus „Michel Sittow Põhjas? Altariretaablid kahekõnes“  Eesti Kunstimuuseumis Niguliste kirikus 04.05.2023 – 05.11.2023</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Santa Maria del Fiore katedraal Firenzes, 14. saj (vt võlvitoed)</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Kunst</dc:creator>
  <cp:lastModifiedBy>admin</cp:lastModifiedBy>
  <cp:revision>35</cp:revision>
  <dcterms:created xsi:type="dcterms:W3CDTF">2009-11-19T18:54:56Z</dcterms:created>
  <dcterms:modified xsi:type="dcterms:W3CDTF">2023-09-28T01:01:04Z</dcterms:modified>
</cp:coreProperties>
</file>