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1"/>
  </p:notesMasterIdLst>
  <p:sldIdLst>
    <p:sldId id="292" r:id="rId6"/>
    <p:sldId id="284" r:id="rId7"/>
    <p:sldId id="289" r:id="rId8"/>
    <p:sldId id="291" r:id="rId9"/>
    <p:sldId id="285" r:id="rId10"/>
    <p:sldId id="288" r:id="rId11"/>
    <p:sldId id="290" r:id="rId12"/>
    <p:sldId id="287" r:id="rId13"/>
    <p:sldId id="282" r:id="rId14"/>
    <p:sldId id="259" r:id="rId15"/>
    <p:sldId id="257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93" r:id="rId39"/>
    <p:sldId id="294" r:id="rId40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mLnMEkYhXQXlig5rRxoOqYnk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customschemas.google.com/relationships/presentationmetadata" Target="meta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96512FC-DF50-49D1-84F7-06F6A2C3AD0F}" type="slidenum">
              <a:rPr lang="et-EE" altLang="et-EE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et-EE" altLang="et-EE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06811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D730CD1-62C9-4BC5-8937-564F8347F2F7}" type="slidenum">
              <a:rPr lang="et-EE" altLang="et-EE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</a:t>
            </a:fld>
            <a:endParaRPr lang="et-EE" altLang="et-EE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54407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97E5333-33DB-4E0F-94D9-720C30AAECD3}" type="slidenum">
              <a:rPr lang="et-EE" altLang="et-EE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</a:t>
            </a:fld>
            <a:endParaRPr lang="et-EE" altLang="et-EE">
              <a:solidFill>
                <a:srgbClr val="000000"/>
              </a:solidFill>
            </a:endParaRPr>
          </a:p>
        </p:txBody>
      </p:sp>
      <p:sp>
        <p:nvSpPr>
          <p:cNvPr id="747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09223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D120A74-2AAC-4C46-AFB0-FB33904888C7}" type="slidenum">
              <a:rPr lang="et-EE" altLang="et-EE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et-EE" altLang="et-EE">
              <a:solidFill>
                <a:srgbClr val="000000"/>
              </a:solidFill>
            </a:endParaRPr>
          </a:p>
        </p:txBody>
      </p:sp>
      <p:sp>
        <p:nvSpPr>
          <p:cNvPr id="706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94548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2145-3380-4A75-A9AA-FC235F47FB2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84897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6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7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7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7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7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8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2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6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7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8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8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8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0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3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1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4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8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86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8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8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88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8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89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9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90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90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90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90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0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71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kspress.delfi.ee/arvamus/valge-mehe-suu-ja-valge-varv-kunstis?id=79211156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hyperallergic.com/826046/florence-museum-wins-copyright-lawsuit-over-image-of-david/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marthistory.org/contrapposto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pkxlIbuMbDU&amp;ab_channel=MattHulseFilmTheatr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gBFynzbx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85090" y="688538"/>
            <a:ext cx="7901349" cy="2585323"/>
          </a:xfrm>
        </p:spPr>
        <p:txBody>
          <a:bodyPr/>
          <a:lstStyle/>
          <a:p>
            <a:pPr algn="ctr"/>
            <a: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Sissejuhatuseks Taavetile, </a:t>
            </a:r>
            <a:b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Itaalia renessansskunsti suurimale kangelasele: </a:t>
            </a:r>
            <a:b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contrapposto</a:t>
            </a:r>
            <a:endParaRPr lang="et-EE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6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</a:t>
            </a:r>
            <a:r>
              <a:rPr lang="et-EE" sz="2400" b="0" i="0" u="none" strike="noStrike" cap="none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– isik ja renessansskunsti kangelane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"/>
          <p:cNvSpPr/>
          <p:nvPr/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algallikas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/>
          <p:nvPr/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Piibel: Vana Testament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612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Saamueli raamat 16: Taavet võitakse kuningaks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1. Saamueli raamat 17: Taavet ja Koljat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"/>
          <p:cNvSpPr/>
          <p:nvPr/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Kunstiajalooline selgitus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"/>
          <p:cNvSpPr/>
          <p:nvPr/>
        </p:nvSpPr>
        <p:spPr>
          <a:xfrm>
            <a:off x="4645080" y="2174760"/>
            <a:ext cx="4040640" cy="413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Gustav Frank, Barbara Lange „Sissejuhatus pilditeadusesse. Pildid visuaalkultuuris“.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Saksa keelest tõlkinud Katrin Kaugver.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TLÜ Kirjastus Tallinn 2015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Lk 106-115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juutide kuningas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noorest Taavetist on juttu Vanas Testamendis, 1. Samueli raamat 17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Taaveti ja Koljati loo faasid: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457200" y="1600200"/>
            <a:ext cx="8228520" cy="49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oli pere noorim poeg, teismelisena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lambakarjus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Kaitstes karja –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läks võitlema karuga ja lõviga ning võitis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võiti tulevaseks kuningaks</a:t>
            </a: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kui oli teismeline lambakarjus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Kuulis, et lähedased on hädas vilistide kangelase Koljatiga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Läks vendadele toitu viima, nõustus võitlema Koljatiga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Vennad kurjustasid</a:t>
            </a: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mida sa nooruke tuled siia ohtlikku kohta!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vihastas – kes julgeb Iisraeli Jumala vastu ülbitseda (Koljat)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Kuningas Samuel pakkus turvist, Taavet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keeldus võõrast turvisest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läks Koljati vastu vaid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lingu ja paari kiviga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Täpne vise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pea</a:t>
            </a: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pihta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võttis Koljati enda mõõga ja raius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pea</a:t>
            </a: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maha – võit!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Vilistid olid lahingu kaotanud, nende sõjavägi lahkus häbiga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Taavel – </a:t>
            </a:r>
            <a:r>
              <a:rPr lang="en-GB" sz="2000" b="0" i="0" u="sng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Jumalale meelepärane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Michelangelo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(5,17 m), Carrara marmor, 1501-1504 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algselt Palazzo della Signoria ees, Firenze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5871" y="1563254"/>
            <a:ext cx="3391178" cy="4883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juutide kuningas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</a:t>
            </a: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ja tema poeg </a:t>
            </a:r>
            <a:r>
              <a:rPr lang="en-GB" sz="24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Saalomon</a:t>
            </a: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on omandanud staatuse kui Vana Testamendi kõige austatumad kuningad – kui positiivne eeskuju tulevastele põlvedele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Taavetist sai poliitiline sümbol ja üldistus – tähenduses: väike on võimeline ära võitma suure, kui tema poolel on Jumal, kes annab talle nutika strateegia ja jõu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juutide kuningas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Kuidas kujutavad erinevad renessanss- ja barokk-kunstnikud Taavetit?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Millist faasi Taaveti ja Koljati loos nad eelistavad?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Mis materjali kasutavad?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Mida rõhutatakse Taaveti välimuses?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Kust võetakse eeskuju Taaveti kujutamisel?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Mis tähenduse annavad räägivad skulptuuri mõõtmed?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Vararenessanss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Donatello (</a:t>
            </a:r>
            <a:r>
              <a:rPr lang="en-GB" sz="24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</a:t>
            </a: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1386-1466)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esimene variant, Donatello esimene oluline tellimustöö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marmor, 1408-1409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55" y="1302327"/>
            <a:ext cx="2733963" cy="543098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8"/>
          <p:cNvSpPr/>
          <p:nvPr/>
        </p:nvSpPr>
        <p:spPr>
          <a:xfrm>
            <a:off x="3203640" y="1600200"/>
            <a:ext cx="5482080" cy="45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Nägu on kujutatud veel gootilikult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jalgade asend klassikaline </a:t>
            </a:r>
            <a:r>
              <a:rPr lang="en-GB" sz="20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contrapposto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(vasak jalg ja parem käsi – parem jalg ja vasak käsi tasakaalustavad kompositsiooni), lõdvestunud hoiak ja väljasirutatud poos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Taaveti ilme selline, nagu ta poleks teadlikki Koljati peast oma jalge ees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Kuju oli algselt ette nähtud üle maalituna ja   kullatuna, seisma kõrgel postamendil, vaadatuna eemalt ja madalamalt positsioonilt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Donatello (</a:t>
            </a:r>
            <a:r>
              <a:rPr lang="en-GB" sz="24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</a:t>
            </a: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1386-1466)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kõrgus 158 cm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pronks, 1440ndad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800" y="1728725"/>
            <a:ext cx="3226624" cy="484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0599" y="1728720"/>
            <a:ext cx="2492055" cy="484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Donatello (</a:t>
            </a:r>
            <a:r>
              <a:rPr lang="en-GB" sz="24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</a:t>
            </a: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1386-1466)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kõrgus 158 cm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pronks, 1440ndad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3203640" y="1600200"/>
            <a:ext cx="5615640" cy="45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Oluline töö – esimene vabalt seisev toestuseta pronksskulptuur renessansi ajal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Esimene skulptuur meesaktist pärast antiiki, kujutatud ümberlõikamata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kannab ebaproportsionaalselt suurt Koljati mõõka, jalge ees Koljati pea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tähenduslik naeratus!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kübar ja sandaalid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Skulptuuri loomisaeg dateerimata ja dokumenteerimata, palju oletusi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60" y="1628640"/>
            <a:ext cx="2543760" cy="45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Donatello (</a:t>
            </a:r>
            <a:r>
              <a:rPr lang="en-GB" sz="24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</a:t>
            </a: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1386-1466)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kõrgus 158 cm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pronks, 1440ndad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3924360" y="1600200"/>
            <a:ext cx="4894920" cy="463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Vasari kirjeldas skulptuuri kui sedavõrd loomutruud, et see võis olla tehtud natuurist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Vastuoluline retseptsioon – skulptuuris midagi rahutukstegevat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Maharaiutud Koljati pea habe keerdub Taaveti figuuri jala ümber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Koljatil on tiibadega kiiver, mille vasak tiib sirutub Taaveti paremat jalga pidi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Kas siin väljendub a) Firenze ühiskonnas levinud homoseksuaalsus? b) Donatello isiklik eelistus?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Sodoomia – kuritegu, seega skulptuur on kujutatud riskantselt ja ohtlikult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480" y="1600200"/>
            <a:ext cx="2545200" cy="45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Vana-Egiptuse kunst – jälgi poosi </a:t>
            </a:r>
          </a:p>
          <a:p>
            <a:pPr algn="ctr">
              <a:buClrTx/>
              <a:buFontTx/>
              <a:buNone/>
            </a:pPr>
            <a:r>
              <a:rPr lang="et-EE" altLang="et-EE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(jalgade ja käte asend, keha, pea hoiak)</a:t>
            </a:r>
            <a:endParaRPr lang="et-EE" altLang="et-EE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1416050"/>
            <a:ext cx="2808288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60186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Andrea del Verrocchio (1435-1488)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kõrgus 125 cm, vararenessanss 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pronks, 1473-75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1891" y="1844639"/>
            <a:ext cx="2447635" cy="438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909" y="1911927"/>
            <a:ext cx="2316011" cy="4322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Donatello ja Verrocchio versioonid Taavetist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Donatello, pronks, 1440ndad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kõrgus 158 cm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920" y="2320920"/>
            <a:ext cx="2437200" cy="365796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3"/>
          <p:cNvSpPr/>
          <p:nvPr/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Verrocchio, pronks, 1473-75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kõrgus 125 cm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6200" y="2535120"/>
            <a:ext cx="1418040" cy="322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Antonio del Pollaiuolo (1429-1498)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võidukas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1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</a:t>
            </a: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1472, tempera paplipuidust tahvlil 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Staatliche Museen zu Berlin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480" y="1600200"/>
            <a:ext cx="3246840" cy="45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/>
          <p:nvPr/>
        </p:nvSpPr>
        <p:spPr>
          <a:xfrm>
            <a:off x="4648320" y="1916280"/>
            <a:ext cx="4037400" cy="420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Pollaiuolo oli Botticelli õpetaja, pärit Firenzest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Itaalia renessanss maalija, skulptor, graafik, kullassepp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Firenzes Medicite tellimustöö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Kõrgrenessanss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Michelangelo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(5,17 m), Carrara marmor, 1501-1504 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algselt Palazzo della Signoria ees, Firenze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960" y="1600200"/>
            <a:ext cx="3015000" cy="45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Michelangelo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(5,17 m)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marmor, 1501-1504, koopia Palazzo della Signoria ees, Firenze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4960" y="1600200"/>
            <a:ext cx="3393000" cy="45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Michelangelo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 (detail)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marmor, 1501-1504, algselt Palazzo della Signoria ees, Firenze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360" y="2349360"/>
            <a:ext cx="4462920" cy="338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4" name="Google Shape;3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440" y="2052720"/>
            <a:ext cx="6476040" cy="361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"/>
          <p:cNvSpPr/>
          <p:nvPr/>
        </p:nvSpPr>
        <p:spPr>
          <a:xfrm>
            <a:off x="457200" y="274680"/>
            <a:ext cx="8228520" cy="70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juutide kuningas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755640" y="1125360"/>
            <a:ext cx="3740760" cy="10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Michelangelo,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1501-1504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kõrgus 5,17 meetrit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40" y="2174760"/>
            <a:ext cx="2632680" cy="395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0"/>
          <p:cNvSpPr/>
          <p:nvPr/>
        </p:nvSpPr>
        <p:spPr>
          <a:xfrm>
            <a:off x="5364000" y="1125360"/>
            <a:ext cx="3321720" cy="10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Bernini, 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1623-24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kõrgus 170 cm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8000" y="2174760"/>
            <a:ext cx="2494440" cy="395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Barokk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92003"/>
            <a:ext cx="8229240" cy="1107996"/>
          </a:xfrm>
        </p:spPr>
        <p:txBody>
          <a:bodyPr/>
          <a:lstStyle/>
          <a:p>
            <a:pPr algn="ctr">
              <a:buClrTx/>
            </a:pPr>
            <a:r>
              <a:rPr lang="et-EE" alt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Arhailise </a:t>
            </a:r>
            <a:r>
              <a:rPr lang="et-EE" alt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kreeka skulptuur – </a:t>
            </a:r>
            <a:r>
              <a:rPr lang="et-EE" altLang="et-E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Kuros</a:t>
            </a:r>
            <a:r>
              <a:rPr lang="et-EE" alt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t-EE" alt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alt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jälgi </a:t>
            </a:r>
            <a:r>
              <a:rPr lang="et-EE" alt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poosi </a:t>
            </a:r>
            <a:r>
              <a:rPr lang="et-EE" alt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t-EE" alt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jalgade ja käte asend, keha, pea hoiak</a:t>
            </a:r>
            <a:r>
              <a:rPr lang="et-EE" alt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t-EE" alt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altLang="et-E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t-EE" sz="240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>
          <a:xfrm>
            <a:off x="9957440" y="7287491"/>
            <a:ext cx="719796" cy="1064054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5362" name="Picture 2" descr="http://arthistoryresources.net/greek-art-archaeology-2016/greek-art-archaeology-images/kourosnewyork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9" y="1604519"/>
            <a:ext cx="2567286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arthistoryresources.net/greek-art-archaeology-2016/greek-art-archaeology-images/kourosnewyor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3" y="1604520"/>
            <a:ext cx="15716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6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Gian Lorenzo Bernini (1598-1680)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marmor, 1623-24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Borghese galerii Roomas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20" y="1600200"/>
            <a:ext cx="2862720" cy="4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7680" y="1600200"/>
            <a:ext cx="4018320" cy="45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Gian Lorenzo Bernini (1598-1680)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marmor, 1623-24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Borghese galerii Roomas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>
            <a:off x="4648320" y="1773360"/>
            <a:ext cx="4315320" cy="435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Tellijaks Bernini olulisim patroon, kardinal Scipione Borghese, kes oli kunstikoguja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Praegu Galleria Borhese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25-aastane Bernini oli kaua maadelnud küsimusega, kuidas Taaveti nägu kujutada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GB" sz="20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legendi järgi nägi ta omaenda kimbatuses nägu peeglist – ja see andis lahenduse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7520"/>
            <a:ext cx="4037400" cy="421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4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Gian Lorenzo Bernini (1598-1680)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Taavet, marmor, 1623-24</a:t>
            </a:r>
            <a: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n-GB" sz="24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Borghese galerii Roomas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8720" y="1600200"/>
            <a:ext cx="2805480" cy="45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5"/>
          <p:cNvSpPr/>
          <p:nvPr/>
        </p:nvSpPr>
        <p:spPr>
          <a:xfrm>
            <a:off x="457740" y="2333165"/>
            <a:ext cx="8228400" cy="4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Michelangelo “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Taaveti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tõlgendus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kaasaegses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kunstis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 </a:t>
            </a:r>
            <a:r>
              <a:rPr lang="et-EE" sz="24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aga </a:t>
            </a:r>
            <a:r>
              <a:rPr lang="en-GB" sz="2400" b="0" i="0" u="none" strike="noStrike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hoopis</a:t>
            </a:r>
            <a:r>
              <a:rPr lang="en-GB" sz="24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midagi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muud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t-EE" sz="24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tulenevalt poliitilistest vooludest</a:t>
            </a:r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noortest </a:t>
            </a:r>
            <a:r>
              <a:rPr lang="et-E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marxistlikest</a:t>
            </a:r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mittevalgetest </a:t>
            </a:r>
            <a:r>
              <a:rPr lang="et-EE" sz="2400" b="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kunstnikest jms,  </a:t>
            </a:r>
            <a:r>
              <a:rPr lang="en-GB" sz="2400" b="0" i="0" u="none" strike="noStrike" cap="none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vt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endParaRPr sz="24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24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en-GB" sz="2400" b="0" i="0" u="sng" strike="noStrike" cap="none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https://ekspress.delfi.ee/arvamus/valge-mehe-suu-ja-valge-varv-kunstis?id=79211156</a:t>
            </a:r>
            <a:endParaRPr sz="24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None/>
            </a:pPr>
            <a:endParaRPr sz="32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Heie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Marie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Treier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Valge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mehe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süü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valge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värv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kunstis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8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Eesti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Ekspress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25. august 2017</a:t>
            </a:r>
            <a:endParaRPr sz="18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630556"/>
            <a:ext cx="8229240" cy="430887"/>
          </a:xfrm>
        </p:spPr>
        <p:txBody>
          <a:bodyPr/>
          <a:lstStyle/>
          <a:p>
            <a:pPr algn="ctr"/>
            <a:r>
              <a:rPr lang="et-E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Michelangelo</a:t>
            </a:r>
            <a: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„Taaveti“ kaitsmine kohtus</a:t>
            </a:r>
            <a:endParaRPr lang="et-E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idx="2"/>
          </p:nvPr>
        </p:nvSpPr>
        <p:spPr>
          <a:xfrm>
            <a:off x="4674240" y="1228436"/>
            <a:ext cx="4211142" cy="5384800"/>
          </a:xfrm>
        </p:spPr>
        <p:txBody>
          <a:bodyPr/>
          <a:lstStyle/>
          <a:p>
            <a:r>
              <a:rPr lang="et-EE" dirty="0">
                <a:hlinkClick r:id="rId2"/>
              </a:rPr>
              <a:t>https://hyperallergic.com/826046/florence-museum-wins-copyright-lawsuit-over-image-of-david</a:t>
            </a:r>
            <a:r>
              <a:rPr lang="et-EE" dirty="0" smtClean="0">
                <a:hlinkClick r:id="rId2"/>
              </a:rPr>
              <a:t>/</a:t>
            </a:r>
            <a:endParaRPr lang="et-EE" dirty="0" smtClean="0"/>
          </a:p>
          <a:p>
            <a:endParaRPr lang="et-EE" dirty="0"/>
          </a:p>
          <a:p>
            <a:r>
              <a:rPr lang="et-EE" dirty="0" err="1" smtClean="0"/>
              <a:t>Hyperallergic</a:t>
            </a:r>
            <a:r>
              <a:rPr lang="et-EE" dirty="0" smtClean="0"/>
              <a:t>, 4. </a:t>
            </a:r>
            <a:r>
              <a:rPr lang="et-EE" dirty="0"/>
              <a:t>j</a:t>
            </a:r>
            <a:r>
              <a:rPr lang="et-EE" dirty="0" smtClean="0"/>
              <a:t>uuni 2023</a:t>
            </a:r>
          </a:p>
          <a:p>
            <a:endParaRPr lang="et-EE" dirty="0" smtClean="0"/>
          </a:p>
          <a:p>
            <a:r>
              <a:rPr lang="et-EE" dirty="0" smtClean="0"/>
              <a:t>Artikkel sellest, kuidas </a:t>
            </a:r>
            <a:r>
              <a:rPr lang="et-EE" dirty="0" err="1" smtClean="0"/>
              <a:t>Galleria</a:t>
            </a:r>
            <a:r>
              <a:rPr lang="et-EE" dirty="0" smtClean="0"/>
              <a:t> </a:t>
            </a:r>
            <a:r>
              <a:rPr lang="et-EE" dirty="0" err="1" smtClean="0"/>
              <a:t>dell´Accademia</a:t>
            </a:r>
            <a:r>
              <a:rPr lang="et-EE" dirty="0" smtClean="0"/>
              <a:t> direktor </a:t>
            </a:r>
            <a:r>
              <a:rPr lang="et-EE" dirty="0" err="1" smtClean="0"/>
              <a:t>Cecilie</a:t>
            </a:r>
            <a:r>
              <a:rPr lang="et-EE" dirty="0" smtClean="0"/>
              <a:t> </a:t>
            </a:r>
            <a:r>
              <a:rPr lang="et-EE" dirty="0" err="1" smtClean="0"/>
              <a:t>Hollberg</a:t>
            </a:r>
            <a:r>
              <a:rPr lang="et-EE" dirty="0" smtClean="0"/>
              <a:t> Firenzes kaitseb „Taavetit“ kohtus </a:t>
            </a:r>
            <a:r>
              <a:rPr lang="et-EE" dirty="0" err="1" smtClean="0"/>
              <a:t>moonutajate</a:t>
            </a:r>
            <a:r>
              <a:rPr lang="et-EE" dirty="0" smtClean="0"/>
              <a:t> vastu, ka Uffizi galerii Firenzes kaitseb kohtus oma renessansskunsti teoseid. </a:t>
            </a:r>
          </a:p>
          <a:p>
            <a:endParaRPr lang="et-EE" dirty="0" smtClean="0"/>
          </a:p>
          <a:p>
            <a:r>
              <a:rPr lang="en-US" i="1" dirty="0"/>
              <a:t>Now, </a:t>
            </a:r>
            <a:r>
              <a:rPr lang="en-US" i="1" dirty="0" err="1"/>
              <a:t>Edizioni</a:t>
            </a:r>
            <a:r>
              <a:rPr lang="en-US" i="1" dirty="0"/>
              <a:t> Condé Nast will need to pay the Galleria </a:t>
            </a:r>
            <a:r>
              <a:rPr lang="en-US" i="1" dirty="0" err="1"/>
              <a:t>dell’Accademia</a:t>
            </a:r>
            <a:r>
              <a:rPr lang="en-US" i="1" dirty="0"/>
              <a:t> the €20,000 (~$21,445) licensing fee and a €30,000 (~$32,170) fine for the way in which it altered the image.</a:t>
            </a:r>
            <a:endParaRPr lang="et-EE" i="1" dirty="0"/>
          </a:p>
        </p:txBody>
      </p:sp>
      <p:pic>
        <p:nvPicPr>
          <p:cNvPr id="18434" name="Picture 2" descr="https://i0.wp.com/hyperallergic-newspack.s3.amazonaws.com/uploads/2023/06/CecilieHollberg.jpg?fit=1200%2C900&amp;quality=100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5589"/>
            <a:ext cx="4020992" cy="30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66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15113"/>
            <a:ext cx="8229240" cy="861774"/>
          </a:xfrm>
        </p:spPr>
        <p:txBody>
          <a:bodyPr/>
          <a:lstStyle/>
          <a:p>
            <a:pPr algn="ctr"/>
            <a: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Tänan kõiki, kes osalesid</a:t>
            </a:r>
            <a:b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t-E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77355"/>
            <a:ext cx="8229240" cy="1107996"/>
          </a:xfrm>
        </p:spPr>
        <p:txBody>
          <a:bodyPr/>
          <a:lstStyle/>
          <a:p>
            <a:pPr algn="ctr"/>
            <a:r>
              <a:rPr lang="et-EE" dirty="0" err="1" smtClean="0"/>
              <a:t>Vana-Kreeka</a:t>
            </a:r>
            <a:r>
              <a:rPr lang="et-EE" dirty="0" smtClean="0"/>
              <a:t> skulptor </a:t>
            </a:r>
            <a:r>
              <a:rPr lang="et-EE" dirty="0" err="1" smtClean="0"/>
              <a:t>Polykleitos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dirty="0" smtClean="0"/>
              <a:t>Odakandja ehk KAANON</a:t>
            </a:r>
            <a:br>
              <a:rPr lang="et-EE" dirty="0" smtClean="0"/>
            </a:br>
            <a:r>
              <a:rPr lang="et-EE" altLang="et-EE" dirty="0">
                <a:latin typeface="Calibri" panose="020F0502020204030204" pitchFamily="34" charset="0"/>
                <a:cs typeface="Calibri" panose="020F0502020204030204" pitchFamily="34" charset="0"/>
              </a:rPr>
              <a:t>– jälgi poosi </a:t>
            </a:r>
            <a:r>
              <a:rPr lang="et-EE" alt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t-EE" altLang="et-EE" dirty="0">
                <a:latin typeface="Calibri" panose="020F0502020204030204" pitchFamily="34" charset="0"/>
                <a:cs typeface="Calibri" panose="020F0502020204030204" pitchFamily="34" charset="0"/>
              </a:rPr>
              <a:t>jalgade ja käte asend, keha, pea hoiak</a:t>
            </a:r>
            <a:r>
              <a:rPr lang="et-EE" altLang="et-EE" dirty="0" smtClean="0">
                <a:latin typeface="Calibri" panose="020F0502020204030204" pitchFamily="34" charset="0"/>
                <a:cs typeface="Calibri" panose="020F0502020204030204" pitchFamily="34" charset="0"/>
              </a:rPr>
              <a:t>), see on </a:t>
            </a:r>
            <a:r>
              <a:rPr lang="et-EE" altLang="et-EE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contrapposto</a:t>
            </a:r>
            <a:r>
              <a:rPr lang="et-EE" altLang="et-EE" b="1" u="sn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altLang="et-EE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altLang="et-EE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https://smarthistory.org/contrapposto</a:t>
            </a:r>
            <a:r>
              <a:rPr lang="et-EE" altLang="et-EE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et-EE" altLang="et-EE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(õppevideo 4 min)</a:t>
            </a:r>
            <a:endParaRPr lang="et-EE" u="sng" dirty="0"/>
          </a:p>
        </p:txBody>
      </p:sp>
      <p:pic>
        <p:nvPicPr>
          <p:cNvPr id="16390" name="Picture 6" descr="http://employees.oneonta.edu/farberas/arth/Images/109images/greek_archaic_classical/sculpture/dorypho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7" y="1604520"/>
            <a:ext cx="2688031" cy="52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Polykleitos, Doryphoros, detail with legs | Polykleitos, Dor…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71" y="3751086"/>
            <a:ext cx="3971969" cy="29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Polykleitos, Doryphoros, detail with left hand | Polykleitos… | Flick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7" y="1458615"/>
            <a:ext cx="2983346" cy="20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3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400" u="sng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Contrapposto</a:t>
            </a:r>
            <a:r>
              <a:rPr lang="et-EE" altLang="et-EE" sz="240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altLang="et-EE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poos </a:t>
            </a:r>
            <a:br>
              <a:rPr lang="et-EE" altLang="et-EE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vasakul: </a:t>
            </a:r>
            <a:r>
              <a:rPr lang="et-EE" altLang="et-E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Milo</a:t>
            </a:r>
            <a:r>
              <a:rPr lang="et-EE" altLang="et-E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Veenus</a:t>
            </a:r>
            <a:br>
              <a:rPr lang="et-EE" altLang="et-E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paremal: </a:t>
            </a:r>
            <a:r>
              <a:rPr lang="et-EE" altLang="et-E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Michelangelo</a:t>
            </a:r>
            <a:r>
              <a:rPr lang="et-EE" altLang="et-E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„Taavet“, marmor 1501-1504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71" y="1600200"/>
            <a:ext cx="1848117" cy="50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28" y="1600200"/>
            <a:ext cx="3377286" cy="504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66383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400">
                <a:solidFill>
                  <a:srgbClr val="000000"/>
                </a:solidFill>
                <a:latin typeface="Calibri" panose="020F0502020204030204" pitchFamily="34" charset="0"/>
              </a:rPr>
              <a:t>Samothrake Nike</a:t>
            </a:r>
            <a:br>
              <a:rPr lang="et-EE" altLang="et-EE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t-EE" altLang="et-EE" sz="2000">
                <a:solidFill>
                  <a:srgbClr val="000000"/>
                </a:solidFill>
                <a:latin typeface="Calibri" panose="020F0502020204030204" pitchFamily="34" charset="0"/>
              </a:rPr>
              <a:t>Louvre, Pariis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600200"/>
            <a:ext cx="56086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147066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45891"/>
            <a:ext cx="8229240" cy="800219"/>
          </a:xfrm>
        </p:spPr>
        <p:txBody>
          <a:bodyPr/>
          <a:lstStyle/>
          <a:p>
            <a:pPr algn="ctr"/>
            <a:r>
              <a:rPr lang="et-EE" dirty="0" err="1" smtClean="0"/>
              <a:t>Bruce</a:t>
            </a:r>
            <a:r>
              <a:rPr lang="et-EE" dirty="0" smtClean="0"/>
              <a:t> </a:t>
            </a:r>
            <a:r>
              <a:rPr lang="et-EE" dirty="0" err="1" smtClean="0"/>
              <a:t>Nauman</a:t>
            </a: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>Kõndimine liialdatud viisil ümber ruudu perimeetri, 1967-68</a:t>
            </a:r>
            <a:r>
              <a:rPr lang="et-EE" dirty="0"/>
              <a:t/>
            </a:r>
            <a:br>
              <a:rPr lang="et-EE" dirty="0"/>
            </a:br>
            <a:r>
              <a:rPr lang="et-EE" sz="1600" dirty="0">
                <a:hlinkClick r:id="rId2"/>
              </a:rPr>
              <a:t>https://</a:t>
            </a:r>
            <a:r>
              <a:rPr lang="et-EE" sz="1600" dirty="0" smtClean="0">
                <a:hlinkClick r:id="rId2"/>
              </a:rPr>
              <a:t>www.youtube.com/watch?v=pkxlIbuMbDU&amp;ab_channel=MattHulseFilmTheatre</a:t>
            </a:r>
            <a:r>
              <a:rPr lang="et-EE" sz="1600" dirty="0" smtClean="0"/>
              <a:t> </a:t>
            </a:r>
            <a:endParaRPr lang="et-EE" sz="16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-702204" y="7817463"/>
            <a:ext cx="2242657" cy="45719"/>
          </a:xfrm>
        </p:spPr>
        <p:txBody>
          <a:bodyPr>
            <a:normAutofit fontScale="25000" lnSpcReduction="20000"/>
          </a:bodyPr>
          <a:lstStyle/>
          <a:p>
            <a:endParaRPr lang="et-EE" dirty="0"/>
          </a:p>
        </p:txBody>
      </p:sp>
      <p:pic>
        <p:nvPicPr>
          <p:cNvPr id="1026" name="Picture 2" descr="Review - Bruce Nauman at Tate Modern | Widew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1" y="2260302"/>
            <a:ext cx="4182779" cy="31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artistic/autistic: The work of Bruce Nauman - Mediam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40" y="2260301"/>
            <a:ext cx="4173463" cy="31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8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t-EE" altLang="et-E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Bruce Nauman </a:t>
            </a:r>
            <a:br>
              <a:rPr lang="et-EE" altLang="et-E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altLang="et-E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Contrapposto uuringud, I–VII</a:t>
            </a:r>
            <a:br>
              <a:rPr lang="et-EE" altLang="et-EE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altLang="et-EE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video, 2015/2016 </a:t>
            </a:r>
            <a:r>
              <a:rPr lang="et-EE" altLang="et-EE">
                <a:solidFill>
                  <a:srgbClr val="CCCC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https://www.youtube.com/watch?v=gwgBFynzbxg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6" y="1747982"/>
            <a:ext cx="60325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769942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780181"/>
            <a:ext cx="8229240" cy="4247317"/>
          </a:xfrm>
        </p:spPr>
        <p:txBody>
          <a:bodyPr/>
          <a:lstStyle/>
          <a:p>
            <a:pPr algn="ctr"/>
            <a: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Taavet,</a:t>
            </a:r>
            <a:b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Itaalia renessansi </a:t>
            </a:r>
            <a: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suurim kangelane</a:t>
            </a:r>
            <a:b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Heie Marie </a:t>
            </a:r>
            <a:r>
              <a:rPr lang="et-E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Treier</a:t>
            </a:r>
            <a: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t-E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Kadrina </a:t>
            </a:r>
            <a:br>
              <a:rPr lang="et-EE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oktoober 2023</a:t>
            </a:r>
            <a:endParaRPr lang="et-E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7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1080</Words>
  <Application>Microsoft Office PowerPoint</Application>
  <PresentationFormat>Ekraaniseanss (4:3)</PresentationFormat>
  <Paragraphs>129</Paragraphs>
  <Slides>35</Slides>
  <Notes>28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5</vt:i4>
      </vt:variant>
      <vt:variant>
        <vt:lpstr>Slaidipealkirjad</vt:lpstr>
      </vt:variant>
      <vt:variant>
        <vt:i4>35</vt:i4>
      </vt:variant>
    </vt:vector>
  </HeadingPairs>
  <TitlesOfParts>
    <vt:vector size="46" baseType="lpstr">
      <vt:lpstr>Microsoft YaHei</vt:lpstr>
      <vt:lpstr>Arial</vt:lpstr>
      <vt:lpstr>Calibri</vt:lpstr>
      <vt:lpstr>Georgia</vt:lpstr>
      <vt:lpstr>Noto Sans Symbols</vt:lpstr>
      <vt:lpstr>Wingdings</vt:lpstr>
      <vt:lpstr>Office Theme</vt:lpstr>
      <vt:lpstr>Office Theme</vt:lpstr>
      <vt:lpstr>Office Theme</vt:lpstr>
      <vt:lpstr>Office Theme</vt:lpstr>
      <vt:lpstr>Office Theme</vt:lpstr>
      <vt:lpstr>Sissejuhatuseks Taavetile,  Itaalia renessansskunsti suurimale kangelasele:     contrapposto</vt:lpstr>
      <vt:lpstr>PowerPointi esitlus</vt:lpstr>
      <vt:lpstr>Arhailise kreeka skulptuur – Kuros  jälgi poosi (jalgade ja käte asend, keha, pea hoiak) </vt:lpstr>
      <vt:lpstr>Vana-Kreeka skulptor Polykleitos  Odakandja ehk KAANON – jälgi poosi (jalgade ja käte asend, keha, pea hoiak), see on contrapposto https://smarthistory.org/contrapposto/  (õppevideo 4 min)</vt:lpstr>
      <vt:lpstr>PowerPointi esitlus</vt:lpstr>
      <vt:lpstr>PowerPointi esitlus</vt:lpstr>
      <vt:lpstr>Bruce Nauman Kõndimine liialdatud viisil ümber ruudu perimeetri, 1967-68 https://www.youtube.com/watch?v=pkxlIbuMbDU&amp;ab_channel=MattHulseFilmTheatre </vt:lpstr>
      <vt:lpstr>PowerPointi esitlus</vt:lpstr>
      <vt:lpstr>Taavet, Itaalia renessansi suurim kangelane    Heie Marie Treier  Kadrina  5. oktoober 2023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Michelangelo „Taaveti“ kaitsmine kohtus</vt:lpstr>
      <vt:lpstr>Tänan kõiki, kes osalesid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Kunst</dc:creator>
  <cp:lastModifiedBy>admin</cp:lastModifiedBy>
  <cp:revision>33</cp:revision>
  <dcterms:created xsi:type="dcterms:W3CDTF">2019-02-11T12:52:29Z</dcterms:created>
  <dcterms:modified xsi:type="dcterms:W3CDTF">2023-10-04T20:28:00Z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